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372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D08505-72D6-654F-DCDA-8FC544196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101458-2AB1-5E9D-7B4C-346E005A8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A1664B-F26F-3DC4-FB80-D81B843DB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7104B0-712D-18FA-0E0A-78C8F2B6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33B052-D167-579E-8977-87C8C0B3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B07DC-5142-4746-A517-FE6F616E50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78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313FB-9A50-6611-3428-A70C3F868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FE6CE6-3F24-351C-7AF1-5639DB356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BC4ADF-FBAD-C064-6E5E-C72905A6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F56D13-075B-0E04-38E2-345151382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A8200B-763F-3C6E-1D87-8E931EFFB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C3ACD-9822-45A0-BFEF-7D91848A7D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471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7BF160E-8F3C-A171-C33F-44C607048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8A5608-F0F4-BDF7-DAA0-1DBBA30A5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5A8AE4-3AE6-2929-EE5E-C526EB8E2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64993B-F07B-22A6-5BE9-617C15907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4B6FCF-86F0-8266-3F17-BEAD4F98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C4328-3DCA-4DA5-BA49-E3A8435CD9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092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46D80BB-343F-0418-37E6-127CFD60D1E4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97DFF47-060E-C931-6D90-7D29E244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E7C18C-A9F7-D80B-AC6C-35E08C754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C7E2F5-6015-D061-B7A0-7A2794D2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0CBC88E1-88ED-4BEB-9D1D-F15FBAE3AAB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760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6727DF-EE84-316A-37AB-3808BF94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9D8B93-EDFC-3D40-FDF4-20ED632EE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505C1D-4642-F21F-9D80-76B22FF2E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A6BC80-23F9-883E-A44B-63C1719F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7FC6D0-9099-D435-7F96-0BA21EA0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69BFF-496F-4153-98DF-BB223BCB9F0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51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D1E347-C584-F47C-D001-07873383C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AB8677-FEE8-48C4-210B-0A4790A9B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A67CA9-78D5-320D-C631-B21DA06D0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C21DFF-8261-11A2-18F0-43467E016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7A075C-41CD-B6E7-0ED9-3FD50634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B718C-1931-4027-BE66-359FBF4730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17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FBBC9C-2CB6-7DA1-6CDE-11643A1C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A0D487-DBA1-5602-105C-2B757D4423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787AEB-FD8F-16CE-C53A-D0E78DEA6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B052C1-EC8F-4A7F-E46D-754F3FE0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B6D76-E01C-773A-D7F5-8B817D44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D058D6-D350-D8B3-E7C1-AA4C8E2DA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C5DED-459F-43F4-B072-1B512A3AEA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905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F4A08E-EB9D-67FC-3BB8-A386E75A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FD1D1A-B605-A6C4-E10C-6C9453B49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9FA7A9-7C33-0171-4358-6196CECE5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65A5687-BAD9-4EEA-69CA-37232C3E55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8491BF9-C4F6-3CBC-16BD-6466F3C1C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07CF0DB-C42C-1569-3BC6-82DE1EB5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AF8D86-FF85-50BA-8FA1-9B3318A8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3FF2E8-DCB1-31BB-84FA-5DB6CB1E3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342B8-9B1C-4D35-9B55-C8C581A085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392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EA0F39-9361-732C-D071-0FB5EC667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F834F53-CEFD-24F0-A9F5-270E0A25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83C1B7-D808-466F-5E1A-C0052484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F23222-D68C-7E17-EE63-BA39FE81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99E8D-9129-458D-BADC-4330BDF6197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976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F0D3F8-0869-BDF1-1A7D-29D7DE6F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1D62A6F-D8BA-EC92-20E1-B3832758A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79BADC-4B4E-E805-3EC9-6B94395E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F3EC7-7813-4D94-81F1-2D3EDFCC3D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40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1AB682-B733-D0A8-D313-ABD42C4E1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D56844-0081-06DC-26CE-053607A39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71F9A1-4B8C-24A3-7C9D-66ABF6121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55C97E-C4DE-B826-7A0D-0E314B2D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1A8E68-7F32-C46C-C5E6-69432CED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6CDB3C-0787-83DC-7626-3A38793F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ED26B-1823-4386-A1BB-91558B6CCA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06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70F28-EEE7-67A5-AD7E-EBD3C72B0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B2566EC-0FCB-DE40-8020-43B7321AC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9320FC-E9C3-7259-FE42-0D3F96851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64A845-5B47-93B8-2E0B-4814D67F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E1BC74-916D-9732-1948-BE7212C6C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F595A2-19EE-420A-4929-C4A66303D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5285-012C-4EF9-ADB5-5268B1BA19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16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7BCAD15-F5BE-8A53-7005-EEB111061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16F6EB0-4B3C-7462-F232-BDDA2E03F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FDE636-C5B4-B339-B31B-4616108E05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3E309DD-048C-55D6-7A0F-089A2F8FAE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0DA6B8A-B49C-12AE-D9D0-F515880721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1C522E-DB2C-4DA9-B68F-1800FBA24A8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ACCDC23A-002D-0120-E18C-03846376C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395288"/>
            <a:ext cx="6742112" cy="871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95446652-2EEB-8992-62E4-54E0B10C7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34925"/>
            <a:ext cx="34547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dirty="0"/>
              <a:t>先行研究部会　事業計画・報告書</a:t>
            </a: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DB0E749A-1650-D2A5-B1C4-D90924DB0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8" y="684213"/>
            <a:ext cx="674211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0E61D9E0-C306-8BDD-D34C-015DE44560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8" y="1331913"/>
            <a:ext cx="674211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1693BEFA-879A-2D0E-7A81-85462E29A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8" y="1619250"/>
            <a:ext cx="674211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5A7C34BA-FC59-24B4-60C7-7014B3D00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419100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部会名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A1FB0C83-BEAD-2F00-7AFF-B1497ECE9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331913"/>
            <a:ext cx="819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部会の目的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ACB08928-4A5E-B81A-4654-8132C9BD0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590675"/>
            <a:ext cx="387958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 dirty="0"/>
              <a:t>1</a:t>
            </a:r>
            <a:r>
              <a:rPr lang="ja-JP" altLang="en-US" sz="1000" dirty="0"/>
              <a:t>年間の目標（到達点）　期間（　　　　　年　　　月～　　　　　年　　　月）</a:t>
            </a:r>
          </a:p>
        </p:txBody>
      </p:sp>
      <p:sp>
        <p:nvSpPr>
          <p:cNvPr id="2060" name="Line 12">
            <a:extLst>
              <a:ext uri="{FF2B5EF4-FFF2-40B4-BE49-F238E27FC236}">
                <a16:creationId xmlns:a16="http://schemas.microsoft.com/office/drawing/2014/main" id="{6F7E4123-4DDD-B22F-2C03-2E8F72EAA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8" y="4716463"/>
            <a:ext cx="674211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26E310BE-DC36-C8D0-170A-E1BA9C55A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2311400"/>
            <a:ext cx="1136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スケジュール（表）</a:t>
            </a: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3C304853-7956-2A42-92BA-ECC7516AA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4740275"/>
            <a:ext cx="164981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目標（計画）と成果，問題点</a:t>
            </a:r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E2FA01A0-EE9E-39CD-E47D-AD05E1F34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708025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参加者</a:t>
            </a:r>
          </a:p>
        </p:txBody>
      </p:sp>
      <p:sp>
        <p:nvSpPr>
          <p:cNvPr id="2064" name="Line 16">
            <a:extLst>
              <a:ext uri="{FF2B5EF4-FFF2-40B4-BE49-F238E27FC236}">
                <a16:creationId xmlns:a16="http://schemas.microsoft.com/office/drawing/2014/main" id="{F6983602-68AE-82D3-7732-7059197A7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8" y="2339975"/>
            <a:ext cx="674211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54" name="Text Box 606">
            <a:extLst>
              <a:ext uri="{FF2B5EF4-FFF2-40B4-BE49-F238E27FC236}">
                <a16:creationId xmlns:a16="http://schemas.microsoft.com/office/drawing/2014/main" id="{5A6AF64B-FFA5-A6C3-0E41-7E040FC09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418" y="134034"/>
            <a:ext cx="1073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全体計画作成日</a:t>
            </a:r>
          </a:p>
        </p:txBody>
      </p:sp>
      <p:sp>
        <p:nvSpPr>
          <p:cNvPr id="2655" name="Text Box 607">
            <a:extLst>
              <a:ext uri="{FF2B5EF4-FFF2-40B4-BE49-F238E27FC236}">
                <a16:creationId xmlns:a16="http://schemas.microsoft.com/office/drawing/2014/main" id="{A0F83838-292F-6A08-33E5-790A2EB7D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575" y="144463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作成者</a:t>
            </a:r>
          </a:p>
        </p:txBody>
      </p:sp>
      <p:sp>
        <p:nvSpPr>
          <p:cNvPr id="2658" name="Text Box 610">
            <a:extLst>
              <a:ext uri="{FF2B5EF4-FFF2-40B4-BE49-F238E27FC236}">
                <a16:creationId xmlns:a16="http://schemas.microsoft.com/office/drawing/2014/main" id="{76943B72-3E96-E4BC-D2E7-C4994BEBE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4919663"/>
            <a:ext cx="176202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中間報告（　　　　　年　　　月）</a:t>
            </a:r>
          </a:p>
        </p:txBody>
      </p:sp>
      <p:sp>
        <p:nvSpPr>
          <p:cNvPr id="2662" name="Text Box 614">
            <a:extLst>
              <a:ext uri="{FF2B5EF4-FFF2-40B4-BE49-F238E27FC236}">
                <a16:creationId xmlns:a16="http://schemas.microsoft.com/office/drawing/2014/main" id="{197F48F5-851C-FE73-9FA0-7FE103540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5126038"/>
            <a:ext cx="8258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（中間目標）</a:t>
            </a:r>
          </a:p>
        </p:txBody>
      </p:sp>
      <p:sp>
        <p:nvSpPr>
          <p:cNvPr id="2663" name="Text Box 615">
            <a:extLst>
              <a:ext uri="{FF2B5EF4-FFF2-40B4-BE49-F238E27FC236}">
                <a16:creationId xmlns:a16="http://schemas.microsoft.com/office/drawing/2014/main" id="{8D4E1701-7DF6-FCD4-6F16-57C5A6A95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6418969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（成果）</a:t>
            </a:r>
          </a:p>
        </p:txBody>
      </p:sp>
      <p:sp>
        <p:nvSpPr>
          <p:cNvPr id="2664" name="Text Box 616">
            <a:extLst>
              <a:ext uri="{FF2B5EF4-FFF2-40B4-BE49-F238E27FC236}">
                <a16:creationId xmlns:a16="http://schemas.microsoft.com/office/drawing/2014/main" id="{103664B0-AA83-36A1-35C7-D660BF58B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8" y="7956376"/>
            <a:ext cx="1030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（問題点，課題）</a:t>
            </a:r>
          </a:p>
        </p:txBody>
      </p:sp>
      <p:graphicFrame>
        <p:nvGraphicFramePr>
          <p:cNvPr id="11034" name="Object 4890">
            <a:extLst>
              <a:ext uri="{FF2B5EF4-FFF2-40B4-BE49-F238E27FC236}">
                <a16:creationId xmlns:a16="http://schemas.microsoft.com/office/drawing/2014/main" id="{5BA32FE5-6AFF-B4D0-5FE3-5CE8D0A4EE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95598"/>
              </p:ext>
            </p:extLst>
          </p:nvPr>
        </p:nvGraphicFramePr>
        <p:xfrm>
          <a:off x="644244" y="2562225"/>
          <a:ext cx="6007100" cy="210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411841" imgH="1516472" progId="Excel.Sheet.8">
                  <p:embed/>
                </p:oleObj>
              </mc:Choice>
              <mc:Fallback>
                <p:oleObj name="Worksheet" r:id="rId2" imgW="4411841" imgH="1516472" progId="Excel.Sheet.8">
                  <p:embed/>
                  <p:pic>
                    <p:nvPicPr>
                      <p:cNvPr id="0" name="Object 4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44" y="2562225"/>
                        <a:ext cx="6007100" cy="210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CAB4B84C-78CA-3F7E-127E-F8484D4FE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395288"/>
            <a:ext cx="6742112" cy="871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34" name="Text Box 1090">
            <a:extLst>
              <a:ext uri="{FF2B5EF4-FFF2-40B4-BE49-F238E27FC236}">
                <a16:creationId xmlns:a16="http://schemas.microsoft.com/office/drawing/2014/main" id="{FFB6B3F8-9E21-2511-F933-686496C9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8" y="420688"/>
            <a:ext cx="150874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最終報告（令和　年　月）</a:t>
            </a:r>
          </a:p>
        </p:txBody>
      </p:sp>
      <p:sp>
        <p:nvSpPr>
          <p:cNvPr id="7235" name="Text Box 1091">
            <a:extLst>
              <a:ext uri="{FF2B5EF4-FFF2-40B4-BE49-F238E27FC236}">
                <a16:creationId xmlns:a16="http://schemas.microsoft.com/office/drawing/2014/main" id="{22A3795C-4963-464C-8273-62100C506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84" y="712788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（成果）</a:t>
            </a:r>
          </a:p>
        </p:txBody>
      </p:sp>
      <p:sp>
        <p:nvSpPr>
          <p:cNvPr id="7236" name="Text Box 1092">
            <a:extLst>
              <a:ext uri="{FF2B5EF4-FFF2-40B4-BE49-F238E27FC236}">
                <a16:creationId xmlns:a16="http://schemas.microsoft.com/office/drawing/2014/main" id="{0F1E61FC-0208-49A4-1055-FA121302B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8" y="3635896"/>
            <a:ext cx="10302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（問題点，課題）</a:t>
            </a:r>
          </a:p>
        </p:txBody>
      </p:sp>
      <p:sp>
        <p:nvSpPr>
          <p:cNvPr id="7240" name="Text Box 1096">
            <a:extLst>
              <a:ext uri="{FF2B5EF4-FFF2-40B4-BE49-F238E27FC236}">
                <a16:creationId xmlns:a16="http://schemas.microsoft.com/office/drawing/2014/main" id="{D1D278FC-E5FC-7571-F9FE-B88FE5283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468313"/>
            <a:ext cx="1196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/>
              <a:t>（作成者　　　　　　）</a:t>
            </a:r>
          </a:p>
        </p:txBody>
      </p:sp>
      <p:graphicFrame>
        <p:nvGraphicFramePr>
          <p:cNvPr id="6" name="オブジェクト 5">
            <a:extLst>
              <a:ext uri="{FF2B5EF4-FFF2-40B4-BE49-F238E27FC236}">
                <a16:creationId xmlns:a16="http://schemas.microsoft.com/office/drawing/2014/main" id="{E6CFCBAC-EDED-C49A-3EF9-860269445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128617"/>
              </p:ext>
            </p:extLst>
          </p:nvPr>
        </p:nvGraphicFramePr>
        <p:xfrm>
          <a:off x="1071163" y="6950075"/>
          <a:ext cx="5382173" cy="1942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617997" imgH="1798504" progId="Excel.Sheet.12">
                  <p:embed/>
                </p:oleObj>
              </mc:Choice>
              <mc:Fallback>
                <p:oleObj name="Worksheet" r:id="rId2" imgW="4617997" imgH="17985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1163" y="6950075"/>
                        <a:ext cx="5382173" cy="19424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092">
            <a:extLst>
              <a:ext uri="{FF2B5EF4-FFF2-40B4-BE49-F238E27FC236}">
                <a16:creationId xmlns:a16="http://schemas.microsoft.com/office/drawing/2014/main" id="{DFBC0082-E5D9-1079-8130-D44C1FAED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" y="7092280"/>
            <a:ext cx="91082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000" dirty="0"/>
              <a:t>（予算、決算）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標準デザイン</vt:lpstr>
      <vt:lpstr>Worksheet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2026-02-04T01:35:23Z</dcterms:created>
  <dcterms:modified xsi:type="dcterms:W3CDTF">2026-02-04T01:35:35Z</dcterms:modified>
</cp:coreProperties>
</file>