
<file path=[Content_Types].xml><?xml version="1.0" encoding="utf-8"?>
<Types xmlns="http://schemas.openxmlformats.org/package/2006/content-types">
  <Default Extension="bin" ContentType="application/vnd.openxmlformats-officedocument.oleObject"/>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9" r:id="rId3"/>
  </p:sldIdLst>
  <p:sldSz cx="6858000" cy="9144000" type="screen4x3"/>
  <p:notesSz cx="6858000" cy="9144000"/>
  <p:defaultTex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56" autoAdjust="0"/>
    <p:restoredTop sz="94660"/>
  </p:normalViewPr>
  <p:slideViewPr>
    <p:cSldViewPr>
      <p:cViewPr>
        <p:scale>
          <a:sx n="90" d="100"/>
          <a:sy n="90" d="100"/>
        </p:scale>
        <p:origin x="2076" y="66"/>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A0F9FE16-343F-4DAA-B8BD-7A33F10B3684}" type="datetimeFigureOut">
              <a:rPr lang="ja-JP" altLang="en-US"/>
              <a:pPr>
                <a:defRPr/>
              </a:pPr>
              <a:t>2017/12/10</a:t>
            </a:fld>
            <a:endParaRPr lang="ja-JP" altLang="en-US"/>
          </a:p>
        </p:txBody>
      </p:sp>
      <p:sp>
        <p:nvSpPr>
          <p:cNvPr id="4" name="スライド イメージ プレースホルダー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B3EC44C5-9519-4227-A353-8C7DF690A944}" type="slidenum">
              <a:rPr lang="ja-JP" altLang="en-US"/>
              <a:pPr/>
              <a:t>‹#›</a:t>
            </a:fld>
            <a:endParaRPr lang="ja-JP" altLang="en-US"/>
          </a:p>
        </p:txBody>
      </p:sp>
    </p:spTree>
    <p:extLst>
      <p:ext uri="{BB962C8B-B14F-4D97-AF65-F5344CB8AC3E}">
        <p14:creationId xmlns:p14="http://schemas.microsoft.com/office/powerpoint/2010/main" val="30597970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1"/>
          <p:cNvSpPr>
            <a:spLocks noGrp="1" noRot="1" noChangeAspect="1" noChangeArrowheads="1" noTextEdit="1"/>
          </p:cNvSpPr>
          <p:nvPr>
            <p:ph type="sldImg"/>
          </p:nvPr>
        </p:nvSpPr>
        <p:spPr bwMode="auto">
          <a:xfrm>
            <a:off x="2143125" y="695325"/>
            <a:ext cx="2571750" cy="3429000"/>
          </a:xfrm>
          <a:solidFill>
            <a:srgbClr val="FFFFFF"/>
          </a:solidFill>
          <a:ln>
            <a:solidFill>
              <a:srgbClr val="000000"/>
            </a:solidFill>
            <a:miter lim="800000"/>
            <a:headEnd/>
            <a:tailEnd/>
          </a:ln>
        </p:spPr>
      </p:sp>
      <p:sp>
        <p:nvSpPr>
          <p:cNvPr id="5123"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endParaRPr lang="ja-JP" altLang="ja-JP" smtClean="0"/>
          </a:p>
        </p:txBody>
      </p:sp>
    </p:spTree>
    <p:extLst>
      <p:ext uri="{BB962C8B-B14F-4D97-AF65-F5344CB8AC3E}">
        <p14:creationId xmlns:p14="http://schemas.microsoft.com/office/powerpoint/2010/main" val="2852949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038"/>
            <a:ext cx="5829300" cy="1960562"/>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F95CD878-2989-4978-B467-944F263D392B}" type="slidenum">
              <a:rPr lang="en-US" altLang="ja-JP"/>
              <a:pPr/>
              <a:t>‹#›</a:t>
            </a:fld>
            <a:endParaRPr lang="en-US" altLang="ja-JP"/>
          </a:p>
        </p:txBody>
      </p:sp>
    </p:spTree>
    <p:extLst>
      <p:ext uri="{BB962C8B-B14F-4D97-AF65-F5344CB8AC3E}">
        <p14:creationId xmlns:p14="http://schemas.microsoft.com/office/powerpoint/2010/main" val="3821753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8A0FEFA8-9B7F-4E5B-AF7B-FFB23AE11273}" type="slidenum">
              <a:rPr lang="en-US" altLang="ja-JP"/>
              <a:pPr/>
              <a:t>‹#›</a:t>
            </a:fld>
            <a:endParaRPr lang="en-US" altLang="ja-JP"/>
          </a:p>
        </p:txBody>
      </p:sp>
    </p:spTree>
    <p:extLst>
      <p:ext uri="{BB962C8B-B14F-4D97-AF65-F5344CB8AC3E}">
        <p14:creationId xmlns:p14="http://schemas.microsoft.com/office/powerpoint/2010/main" val="2600142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713"/>
            <a:ext cx="1543050" cy="780097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42900" y="366713"/>
            <a:ext cx="4476750" cy="78009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03D5711B-2BD7-4645-9428-C0EDB523D010}" type="slidenum">
              <a:rPr lang="en-US" altLang="ja-JP"/>
              <a:pPr/>
              <a:t>‹#›</a:t>
            </a:fld>
            <a:endParaRPr lang="en-US" altLang="ja-JP"/>
          </a:p>
        </p:txBody>
      </p:sp>
    </p:spTree>
    <p:extLst>
      <p:ext uri="{BB962C8B-B14F-4D97-AF65-F5344CB8AC3E}">
        <p14:creationId xmlns:p14="http://schemas.microsoft.com/office/powerpoint/2010/main" val="42298329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342900" y="366713"/>
            <a:ext cx="6172200" cy="78009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fld id="{2010CE09-CC76-4D3F-A5D4-3100AD067701}" type="slidenum">
              <a:rPr lang="en-US" altLang="ja-JP"/>
              <a:pPr/>
              <a:t>‹#›</a:t>
            </a:fld>
            <a:endParaRPr lang="en-US" altLang="ja-JP"/>
          </a:p>
        </p:txBody>
      </p:sp>
    </p:spTree>
    <p:extLst>
      <p:ext uri="{BB962C8B-B14F-4D97-AF65-F5344CB8AC3E}">
        <p14:creationId xmlns:p14="http://schemas.microsoft.com/office/powerpoint/2010/main" val="1279313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93A1C92E-C7AB-4357-9C4C-47A911442280}" type="slidenum">
              <a:rPr lang="en-US" altLang="ja-JP"/>
              <a:pPr/>
              <a:t>‹#›</a:t>
            </a:fld>
            <a:endParaRPr lang="en-US" altLang="ja-JP"/>
          </a:p>
        </p:txBody>
      </p:sp>
    </p:spTree>
    <p:extLst>
      <p:ext uri="{BB962C8B-B14F-4D97-AF65-F5344CB8AC3E}">
        <p14:creationId xmlns:p14="http://schemas.microsoft.com/office/powerpoint/2010/main" val="939368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5875338"/>
            <a:ext cx="5829300" cy="1816100"/>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0B133697-D72E-4DF0-BAB9-6D65BF120D05}" type="slidenum">
              <a:rPr lang="en-US" altLang="ja-JP"/>
              <a:pPr/>
              <a:t>‹#›</a:t>
            </a:fld>
            <a:endParaRPr lang="en-US" altLang="ja-JP"/>
          </a:p>
        </p:txBody>
      </p:sp>
    </p:spTree>
    <p:extLst>
      <p:ext uri="{BB962C8B-B14F-4D97-AF65-F5344CB8AC3E}">
        <p14:creationId xmlns:p14="http://schemas.microsoft.com/office/powerpoint/2010/main" val="148532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659B521E-E02C-45F5-A357-C465EA19CD2A}" type="slidenum">
              <a:rPr lang="en-US" altLang="ja-JP"/>
              <a:pPr/>
              <a:t>‹#›</a:t>
            </a:fld>
            <a:endParaRPr lang="en-US" altLang="ja-JP"/>
          </a:p>
        </p:txBody>
      </p:sp>
    </p:spTree>
    <p:extLst>
      <p:ext uri="{BB962C8B-B14F-4D97-AF65-F5344CB8AC3E}">
        <p14:creationId xmlns:p14="http://schemas.microsoft.com/office/powerpoint/2010/main" val="252389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fld id="{055D5B55-C32E-4216-AFC2-8D5350C4828D}" type="slidenum">
              <a:rPr lang="en-US" altLang="ja-JP"/>
              <a:pPr/>
              <a:t>‹#›</a:t>
            </a:fld>
            <a:endParaRPr lang="en-US" altLang="ja-JP"/>
          </a:p>
        </p:txBody>
      </p:sp>
    </p:spTree>
    <p:extLst>
      <p:ext uri="{BB962C8B-B14F-4D97-AF65-F5344CB8AC3E}">
        <p14:creationId xmlns:p14="http://schemas.microsoft.com/office/powerpoint/2010/main" val="2918695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fld id="{2790D2CD-F971-40F4-8AD2-47CB95A483DF}" type="slidenum">
              <a:rPr lang="en-US" altLang="ja-JP"/>
              <a:pPr/>
              <a:t>‹#›</a:t>
            </a:fld>
            <a:endParaRPr lang="en-US" altLang="ja-JP"/>
          </a:p>
        </p:txBody>
      </p:sp>
    </p:spTree>
    <p:extLst>
      <p:ext uri="{BB962C8B-B14F-4D97-AF65-F5344CB8AC3E}">
        <p14:creationId xmlns:p14="http://schemas.microsoft.com/office/powerpoint/2010/main" val="1912229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fld id="{1EAA8012-5BAE-46D7-A46E-AD54D55FE337}" type="slidenum">
              <a:rPr lang="en-US" altLang="ja-JP"/>
              <a:pPr/>
              <a:t>‹#›</a:t>
            </a:fld>
            <a:endParaRPr lang="en-US" altLang="ja-JP"/>
          </a:p>
        </p:txBody>
      </p:sp>
    </p:spTree>
    <p:extLst>
      <p:ext uri="{BB962C8B-B14F-4D97-AF65-F5344CB8AC3E}">
        <p14:creationId xmlns:p14="http://schemas.microsoft.com/office/powerpoint/2010/main" val="1572072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3538"/>
            <a:ext cx="2255838" cy="154940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8613BCA1-F4D8-4A60-A9D0-F78669FF032C}" type="slidenum">
              <a:rPr lang="en-US" altLang="ja-JP"/>
              <a:pPr/>
              <a:t>‹#›</a:t>
            </a:fld>
            <a:endParaRPr lang="en-US" altLang="ja-JP"/>
          </a:p>
        </p:txBody>
      </p:sp>
    </p:spTree>
    <p:extLst>
      <p:ext uri="{BB962C8B-B14F-4D97-AF65-F5344CB8AC3E}">
        <p14:creationId xmlns:p14="http://schemas.microsoft.com/office/powerpoint/2010/main" val="1412503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400800"/>
            <a:ext cx="4114800" cy="755650"/>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62AE1E82-4C89-41B2-AAB3-AFCB73735F1E}" type="slidenum">
              <a:rPr lang="en-US" altLang="ja-JP"/>
              <a:pPr/>
              <a:t>‹#›</a:t>
            </a:fld>
            <a:endParaRPr lang="en-US" altLang="ja-JP"/>
          </a:p>
        </p:txBody>
      </p:sp>
    </p:spTree>
    <p:extLst>
      <p:ext uri="{BB962C8B-B14F-4D97-AF65-F5344CB8AC3E}">
        <p14:creationId xmlns:p14="http://schemas.microsoft.com/office/powerpoint/2010/main" val="3015005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2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342900" y="2133600"/>
            <a:ext cx="6172200"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342900" y="8326438"/>
            <a:ext cx="16002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ltLang="ja-JP"/>
          </a:p>
        </p:txBody>
      </p:sp>
      <p:sp>
        <p:nvSpPr>
          <p:cNvPr id="1029" name="Rectangle 5"/>
          <p:cNvSpPr>
            <a:spLocks noGrp="1" noChangeArrowheads="1"/>
          </p:cNvSpPr>
          <p:nvPr>
            <p:ph type="ftr" sz="quarter" idx="3"/>
          </p:nvPr>
        </p:nvSpPr>
        <p:spPr bwMode="auto">
          <a:xfrm>
            <a:off x="2343150" y="8326438"/>
            <a:ext cx="21717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8326438"/>
            <a:ext cx="16002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62F3786-26A8-4617-8564-4DFE53F281D2}"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2.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Excel_97-2003_______1.xls"/><Relationship Id="rId5" Type="http://schemas.openxmlformats.org/officeDocument/2006/relationships/oleObject" Target="../embeddings/oleObject2.bin"/><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oleObject" Target="../embeddings/Microsoft_Excel_97-2003_______2.xls"/><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71438" y="395288"/>
            <a:ext cx="6742112" cy="8712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51" name="Text Box 5"/>
          <p:cNvSpPr txBox="1">
            <a:spLocks noChangeArrowheads="1"/>
          </p:cNvSpPr>
          <p:nvPr/>
        </p:nvSpPr>
        <p:spPr bwMode="auto">
          <a:xfrm>
            <a:off x="287338" y="34925"/>
            <a:ext cx="4797425"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ja-JP" sz="1800" dirty="0"/>
              <a:t>研究部会事業計画・予算案（新規設立申請用）</a:t>
            </a:r>
            <a:endParaRPr lang="ja-JP" altLang="en-US" sz="1800" dirty="0"/>
          </a:p>
        </p:txBody>
      </p:sp>
      <p:sp>
        <p:nvSpPr>
          <p:cNvPr id="2052" name="Line 6"/>
          <p:cNvSpPr>
            <a:spLocks noChangeShapeType="1"/>
          </p:cNvSpPr>
          <p:nvPr/>
        </p:nvSpPr>
        <p:spPr bwMode="auto">
          <a:xfrm>
            <a:off x="71438" y="684213"/>
            <a:ext cx="6742112"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3" name="Line 7"/>
          <p:cNvSpPr>
            <a:spLocks noChangeShapeType="1"/>
          </p:cNvSpPr>
          <p:nvPr/>
        </p:nvSpPr>
        <p:spPr bwMode="auto">
          <a:xfrm>
            <a:off x="71438" y="1331913"/>
            <a:ext cx="6742112"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4" name="Line 8"/>
          <p:cNvSpPr>
            <a:spLocks noChangeShapeType="1"/>
          </p:cNvSpPr>
          <p:nvPr/>
        </p:nvSpPr>
        <p:spPr bwMode="auto">
          <a:xfrm>
            <a:off x="71438" y="1619250"/>
            <a:ext cx="6742112"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5" name="Text Box 9"/>
          <p:cNvSpPr txBox="1">
            <a:spLocks noChangeArrowheads="1"/>
          </p:cNvSpPr>
          <p:nvPr/>
        </p:nvSpPr>
        <p:spPr bwMode="auto">
          <a:xfrm>
            <a:off x="112713" y="419100"/>
            <a:ext cx="5651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a:t>部会名</a:t>
            </a:r>
          </a:p>
        </p:txBody>
      </p:sp>
      <p:sp>
        <p:nvSpPr>
          <p:cNvPr id="2056" name="Text Box 10"/>
          <p:cNvSpPr txBox="1">
            <a:spLocks noChangeArrowheads="1"/>
          </p:cNvSpPr>
          <p:nvPr/>
        </p:nvSpPr>
        <p:spPr bwMode="auto">
          <a:xfrm>
            <a:off x="112713" y="1331913"/>
            <a:ext cx="8191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a:t>部会の目的</a:t>
            </a:r>
          </a:p>
        </p:txBody>
      </p:sp>
      <p:sp>
        <p:nvSpPr>
          <p:cNvPr id="2057" name="Text Box 11"/>
          <p:cNvSpPr txBox="1">
            <a:spLocks noChangeArrowheads="1"/>
          </p:cNvSpPr>
          <p:nvPr/>
        </p:nvSpPr>
        <p:spPr bwMode="auto">
          <a:xfrm>
            <a:off x="112713" y="1590675"/>
            <a:ext cx="317266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dirty="0"/>
              <a:t>４年間の目標（到達点）　期間</a:t>
            </a:r>
            <a:r>
              <a:rPr lang="ja-JP" altLang="en-US" sz="1000" dirty="0" smtClean="0"/>
              <a:t>（</a:t>
            </a:r>
            <a:r>
              <a:rPr lang="en-US" altLang="ja-JP" sz="1000" dirty="0" smtClean="0"/>
              <a:t>2018</a:t>
            </a:r>
            <a:r>
              <a:rPr lang="ja-JP" altLang="en-US" sz="1000" dirty="0" smtClean="0"/>
              <a:t>年度～</a:t>
            </a:r>
            <a:r>
              <a:rPr lang="en-US" altLang="ja-JP" sz="1000" dirty="0" smtClean="0"/>
              <a:t>2021</a:t>
            </a:r>
            <a:r>
              <a:rPr lang="ja-JP" altLang="en-US" sz="1000" dirty="0" smtClean="0"/>
              <a:t>年度</a:t>
            </a:r>
            <a:r>
              <a:rPr lang="ja-JP" altLang="en-US" sz="1000" dirty="0"/>
              <a:t>）</a:t>
            </a:r>
          </a:p>
        </p:txBody>
      </p:sp>
      <p:sp>
        <p:nvSpPr>
          <p:cNvPr id="2058" name="Line 12"/>
          <p:cNvSpPr>
            <a:spLocks noChangeShapeType="1"/>
          </p:cNvSpPr>
          <p:nvPr/>
        </p:nvSpPr>
        <p:spPr bwMode="auto">
          <a:xfrm>
            <a:off x="71438" y="4716463"/>
            <a:ext cx="6742112"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9" name="Text Box 13"/>
          <p:cNvSpPr txBox="1">
            <a:spLocks noChangeArrowheads="1"/>
          </p:cNvSpPr>
          <p:nvPr/>
        </p:nvSpPr>
        <p:spPr bwMode="auto">
          <a:xfrm>
            <a:off x="112713" y="2311400"/>
            <a:ext cx="11366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a:t>スケジュール（表）</a:t>
            </a:r>
          </a:p>
        </p:txBody>
      </p:sp>
      <p:sp>
        <p:nvSpPr>
          <p:cNvPr id="2060" name="Text Box 14"/>
          <p:cNvSpPr txBox="1">
            <a:spLocks noChangeArrowheads="1"/>
          </p:cNvSpPr>
          <p:nvPr/>
        </p:nvSpPr>
        <p:spPr bwMode="auto">
          <a:xfrm>
            <a:off x="112713" y="4740275"/>
            <a:ext cx="1338262"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a:t>初年度の目標（計画）</a:t>
            </a:r>
          </a:p>
        </p:txBody>
      </p:sp>
      <p:sp>
        <p:nvSpPr>
          <p:cNvPr id="2061" name="Text Box 15"/>
          <p:cNvSpPr txBox="1">
            <a:spLocks noChangeArrowheads="1"/>
          </p:cNvSpPr>
          <p:nvPr/>
        </p:nvSpPr>
        <p:spPr bwMode="auto">
          <a:xfrm>
            <a:off x="112713" y="708025"/>
            <a:ext cx="5651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a:t>参加者</a:t>
            </a:r>
          </a:p>
        </p:txBody>
      </p:sp>
      <p:sp>
        <p:nvSpPr>
          <p:cNvPr id="2062" name="Line 16"/>
          <p:cNvSpPr>
            <a:spLocks noChangeShapeType="1"/>
          </p:cNvSpPr>
          <p:nvPr/>
        </p:nvSpPr>
        <p:spPr bwMode="auto">
          <a:xfrm>
            <a:off x="71438" y="2339975"/>
            <a:ext cx="6742112"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3" name="Text Box 606"/>
          <p:cNvSpPr txBox="1">
            <a:spLocks noChangeArrowheads="1"/>
          </p:cNvSpPr>
          <p:nvPr/>
        </p:nvSpPr>
        <p:spPr bwMode="auto">
          <a:xfrm>
            <a:off x="5092700" y="144463"/>
            <a:ext cx="10731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a:t>全体計画作成日</a:t>
            </a:r>
          </a:p>
        </p:txBody>
      </p:sp>
      <p:sp>
        <p:nvSpPr>
          <p:cNvPr id="2064" name="Text Box 607"/>
          <p:cNvSpPr txBox="1">
            <a:spLocks noChangeArrowheads="1"/>
          </p:cNvSpPr>
          <p:nvPr/>
        </p:nvSpPr>
        <p:spPr bwMode="auto">
          <a:xfrm>
            <a:off x="6032500" y="144463"/>
            <a:ext cx="5651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a:t>作成者</a:t>
            </a:r>
          </a:p>
        </p:txBody>
      </p:sp>
      <p:sp>
        <p:nvSpPr>
          <p:cNvPr id="2065" name="Text Box 612"/>
          <p:cNvSpPr txBox="1">
            <a:spLocks noChangeArrowheads="1"/>
          </p:cNvSpPr>
          <p:nvPr/>
        </p:nvSpPr>
        <p:spPr bwMode="auto">
          <a:xfrm>
            <a:off x="5661025" y="4716463"/>
            <a:ext cx="11969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a:t>（作成者　　　　　　）</a:t>
            </a:r>
          </a:p>
        </p:txBody>
      </p:sp>
      <p:sp>
        <p:nvSpPr>
          <p:cNvPr id="2066" name="Text Box 614"/>
          <p:cNvSpPr txBox="1">
            <a:spLocks noChangeArrowheads="1"/>
          </p:cNvSpPr>
          <p:nvPr/>
        </p:nvSpPr>
        <p:spPr bwMode="auto">
          <a:xfrm>
            <a:off x="112713" y="4932363"/>
            <a:ext cx="655637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a:t>（目標））</a:t>
            </a:r>
            <a:endParaRPr lang="en-US" altLang="ja-JP" sz="1000">
              <a:solidFill>
                <a:srgbClr val="FF0000"/>
              </a:solidFill>
              <a:latin typeface="ＭＳ Ｐゴシック" panose="020B0600070205080204" pitchFamily="50" charset="-128"/>
            </a:endParaRPr>
          </a:p>
          <a:p>
            <a:pPr eaLnBrk="1" hangingPunct="1">
              <a:spcBef>
                <a:spcPct val="0"/>
              </a:spcBef>
              <a:buFontTx/>
              <a:buNone/>
            </a:pPr>
            <a:endParaRPr lang="ja-JP" altLang="en-US" sz="1000"/>
          </a:p>
        </p:txBody>
      </p:sp>
      <p:sp>
        <p:nvSpPr>
          <p:cNvPr id="2067" name="Text Box 1947"/>
          <p:cNvSpPr txBox="1">
            <a:spLocks noChangeArrowheads="1"/>
          </p:cNvSpPr>
          <p:nvPr/>
        </p:nvSpPr>
        <p:spPr bwMode="auto">
          <a:xfrm>
            <a:off x="112713" y="5910263"/>
            <a:ext cx="16510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a:t>（予算）</a:t>
            </a:r>
          </a:p>
        </p:txBody>
      </p:sp>
      <p:graphicFrame>
        <p:nvGraphicFramePr>
          <p:cNvPr id="2068" name="Object 4890"/>
          <p:cNvGraphicFramePr>
            <a:graphicFrameLocks noChangeAspect="1"/>
          </p:cNvGraphicFramePr>
          <p:nvPr/>
        </p:nvGraphicFramePr>
        <p:xfrm>
          <a:off x="115888" y="2530475"/>
          <a:ext cx="6665912" cy="2160588"/>
        </p:xfrm>
        <a:graphic>
          <a:graphicData uri="http://schemas.openxmlformats.org/presentationml/2006/ole">
            <mc:AlternateContent xmlns:mc="http://schemas.openxmlformats.org/markup-compatibility/2006">
              <mc:Choice xmlns:v="urn:schemas-microsoft-com:vml" Requires="v">
                <p:oleObj spid="_x0000_s2070" name="ワークシート" r:id="rId3" imgW="4895850" imgH="1552448" progId="Excel.Sheet.8">
                  <p:embed/>
                </p:oleObj>
              </mc:Choice>
              <mc:Fallback>
                <p:oleObj name="ワークシート" r:id="rId3" imgW="4895850" imgH="1552448" progId="Excel.Sheet.8">
                  <p:embed/>
                  <p:pic>
                    <p:nvPicPr>
                      <p:cNvPr id="0" name="Object 489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888" y="2530475"/>
                        <a:ext cx="6665912" cy="2160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69" name="オブジェクト 2"/>
          <p:cNvGraphicFramePr>
            <a:graphicFrameLocks noChangeAspect="1"/>
          </p:cNvGraphicFramePr>
          <p:nvPr/>
        </p:nvGraphicFramePr>
        <p:xfrm>
          <a:off x="158750" y="6156325"/>
          <a:ext cx="6511925" cy="2541588"/>
        </p:xfrm>
        <a:graphic>
          <a:graphicData uri="http://schemas.openxmlformats.org/presentationml/2006/ole">
            <mc:AlternateContent xmlns:mc="http://schemas.openxmlformats.org/markup-compatibility/2006">
              <mc:Choice xmlns:v="urn:schemas-microsoft-com:vml" Requires="v">
                <p:oleObj spid="_x0000_s2071" name="ワークシート" r:id="rId6" imgW="11229967" imgH="4381560" progId="Excel.Sheet.8">
                  <p:embed/>
                </p:oleObj>
              </mc:Choice>
              <mc:Fallback>
                <p:oleObj name="ワークシート" r:id="rId6" imgW="11229967" imgH="4381560" progId="Excel.Sheet.8">
                  <p:embed/>
                  <p:pic>
                    <p:nvPicPr>
                      <p:cNvPr id="0" name="オブジェクト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8750" y="6156325"/>
                        <a:ext cx="6511925" cy="254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ChangeArrowheads="1"/>
          </p:cNvSpPr>
          <p:nvPr/>
        </p:nvSpPr>
        <p:spPr bwMode="auto">
          <a:xfrm>
            <a:off x="71438" y="395288"/>
            <a:ext cx="6742112" cy="8712200"/>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FFFFFF"/>
              </a:solidFill>
            </a:endParaRPr>
          </a:p>
        </p:txBody>
      </p:sp>
      <p:sp>
        <p:nvSpPr>
          <p:cNvPr id="3075" name="Text Box 2"/>
          <p:cNvSpPr txBox="1">
            <a:spLocks noChangeArrowheads="1"/>
          </p:cNvSpPr>
          <p:nvPr/>
        </p:nvSpPr>
        <p:spPr bwMode="auto">
          <a:xfrm>
            <a:off x="982663" y="34925"/>
            <a:ext cx="23907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a:solidFill>
                  <a:srgbClr val="000000"/>
                </a:solidFill>
              </a:rPr>
              <a:t>研究部会　事業報告書</a:t>
            </a:r>
          </a:p>
        </p:txBody>
      </p:sp>
      <p:sp>
        <p:nvSpPr>
          <p:cNvPr id="3076" name="Line 3"/>
          <p:cNvSpPr>
            <a:spLocks noChangeShapeType="1"/>
          </p:cNvSpPr>
          <p:nvPr/>
        </p:nvSpPr>
        <p:spPr bwMode="auto">
          <a:xfrm>
            <a:off x="71438" y="684213"/>
            <a:ext cx="6742112" cy="1587"/>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ja-JP" altLang="en-US"/>
          </a:p>
        </p:txBody>
      </p:sp>
      <p:sp>
        <p:nvSpPr>
          <p:cNvPr id="3077" name="Line 4"/>
          <p:cNvSpPr>
            <a:spLocks noChangeShapeType="1"/>
          </p:cNvSpPr>
          <p:nvPr/>
        </p:nvSpPr>
        <p:spPr bwMode="auto">
          <a:xfrm>
            <a:off x="71438" y="1295400"/>
            <a:ext cx="6742112"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ja-JP" altLang="en-US"/>
          </a:p>
        </p:txBody>
      </p:sp>
      <p:sp>
        <p:nvSpPr>
          <p:cNvPr id="3078" name="Line 5"/>
          <p:cNvSpPr>
            <a:spLocks noChangeShapeType="1"/>
          </p:cNvSpPr>
          <p:nvPr/>
        </p:nvSpPr>
        <p:spPr bwMode="auto">
          <a:xfrm>
            <a:off x="71438" y="1727200"/>
            <a:ext cx="6742112"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ja-JP" altLang="en-US"/>
          </a:p>
        </p:txBody>
      </p:sp>
      <p:sp>
        <p:nvSpPr>
          <p:cNvPr id="3079" name="Text Box 6"/>
          <p:cNvSpPr txBox="1">
            <a:spLocks noChangeArrowheads="1"/>
          </p:cNvSpPr>
          <p:nvPr/>
        </p:nvSpPr>
        <p:spPr bwMode="auto">
          <a:xfrm>
            <a:off x="117475" y="419100"/>
            <a:ext cx="3078163"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000">
                <a:solidFill>
                  <a:srgbClr val="000000"/>
                </a:solidFill>
              </a:rPr>
              <a:t>部会名：</a:t>
            </a:r>
            <a:r>
              <a:rPr lang="ja-JP" altLang="en-US" sz="1000">
                <a:solidFill>
                  <a:srgbClr val="000000"/>
                </a:solidFill>
              </a:rPr>
              <a:t>　加工と熱処理による優先方位制御研究部会</a:t>
            </a:r>
            <a:endParaRPr lang="en-US" altLang="ja-JP" sz="1000">
              <a:solidFill>
                <a:srgbClr val="000000"/>
              </a:solidFill>
            </a:endParaRPr>
          </a:p>
        </p:txBody>
      </p:sp>
      <p:sp>
        <p:nvSpPr>
          <p:cNvPr id="3080" name="Text Box 7"/>
          <p:cNvSpPr txBox="1">
            <a:spLocks noChangeArrowheads="1"/>
          </p:cNvSpPr>
          <p:nvPr/>
        </p:nvSpPr>
        <p:spPr bwMode="auto">
          <a:xfrm>
            <a:off x="115888" y="1295400"/>
            <a:ext cx="6697662"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spcBef>
                <a:spcPct val="20000"/>
              </a:spcBef>
              <a:buChar char="•"/>
              <a:tabLst>
                <a:tab pos="723900" algn="l"/>
                <a:tab pos="1447800" algn="l"/>
                <a:tab pos="2171700" algn="l"/>
                <a:tab pos="2895600" algn="l"/>
                <a:tab pos="3619500" algn="l"/>
                <a:tab pos="4343400" algn="l"/>
              </a:tabLst>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tabLst>
                <a:tab pos="723900" algn="l"/>
                <a:tab pos="1447800" algn="l"/>
                <a:tab pos="2171700" algn="l"/>
                <a:tab pos="2895600" algn="l"/>
                <a:tab pos="3619500" algn="l"/>
                <a:tab pos="4343400" algn="l"/>
              </a:tabLst>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tabLst>
                <a:tab pos="723900" algn="l"/>
                <a:tab pos="1447800" algn="l"/>
                <a:tab pos="2171700" algn="l"/>
                <a:tab pos="2895600" algn="l"/>
                <a:tab pos="3619500" algn="l"/>
                <a:tab pos="4343400" algn="l"/>
              </a:tabLst>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tabLst>
                <a:tab pos="723900" algn="l"/>
                <a:tab pos="1447800" algn="l"/>
                <a:tab pos="2171700" algn="l"/>
                <a:tab pos="2895600" algn="l"/>
                <a:tab pos="3619500" algn="l"/>
                <a:tab pos="4343400" algn="l"/>
              </a:tabLst>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tabLst>
                <a:tab pos="723900" algn="l"/>
                <a:tab pos="1447800" algn="l"/>
                <a:tab pos="2171700" algn="l"/>
                <a:tab pos="2895600" algn="l"/>
                <a:tab pos="3619500" algn="l"/>
                <a:tab pos="4343400" algn="l"/>
              </a:tabLst>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tabLst>
                <a:tab pos="723900" algn="l"/>
                <a:tab pos="1447800" algn="l"/>
                <a:tab pos="2171700" algn="l"/>
                <a:tab pos="2895600" algn="l"/>
                <a:tab pos="3619500" algn="l"/>
                <a:tab pos="4343400" algn="l"/>
              </a:tabLst>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tabLst>
                <a:tab pos="723900" algn="l"/>
                <a:tab pos="1447800" algn="l"/>
                <a:tab pos="2171700" algn="l"/>
                <a:tab pos="2895600" algn="l"/>
                <a:tab pos="3619500" algn="l"/>
                <a:tab pos="4343400" algn="l"/>
              </a:tabLst>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tabLst>
                <a:tab pos="723900" algn="l"/>
                <a:tab pos="1447800" algn="l"/>
                <a:tab pos="2171700" algn="l"/>
                <a:tab pos="2895600" algn="l"/>
                <a:tab pos="3619500" algn="l"/>
                <a:tab pos="4343400" algn="l"/>
              </a:tabLst>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tabLst>
                <a:tab pos="723900" algn="l"/>
                <a:tab pos="1447800" algn="l"/>
                <a:tab pos="2171700" algn="l"/>
                <a:tab pos="2895600" algn="l"/>
                <a:tab pos="3619500" algn="l"/>
                <a:tab pos="4343400" algn="l"/>
              </a:tabLst>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000">
                <a:solidFill>
                  <a:srgbClr val="000000"/>
                </a:solidFill>
                <a:latin typeface="Times New Roman" panose="02020603050405020304" pitchFamily="18" charset="0"/>
                <a:ea typeface="ＭＳ Ｐ明朝" panose="02020600040205080304" pitchFamily="18" charset="-128"/>
              </a:rPr>
              <a:t>部会の目的：</a:t>
            </a:r>
            <a:r>
              <a:rPr lang="ja-JP" altLang="en-US" sz="1000">
                <a:solidFill>
                  <a:srgbClr val="000000"/>
                </a:solidFill>
                <a:latin typeface="Times New Roman" panose="02020603050405020304" pitchFamily="18" charset="0"/>
                <a:ea typeface="ＭＳ Ｐ明朝" panose="02020600040205080304" pitchFamily="18" charset="-128"/>
              </a:rPr>
              <a:t>　</a:t>
            </a:r>
            <a:r>
              <a:rPr lang="en-US" altLang="ja-JP" sz="1000">
                <a:solidFill>
                  <a:srgbClr val="000000"/>
                </a:solidFill>
                <a:latin typeface="ＭＳ Ｐゴシック" panose="020B0600070205080204" pitchFamily="50" charset="-128"/>
              </a:rPr>
              <a:t>加工と熱処理による新しい集合組織制御技術の構築を目指して、実現可能な優先方位の組合せによる大幅な特性改善の可能性を見出すこと。</a:t>
            </a:r>
          </a:p>
        </p:txBody>
      </p:sp>
      <p:sp>
        <p:nvSpPr>
          <p:cNvPr id="3081" name="Text Box 8"/>
          <p:cNvSpPr txBox="1">
            <a:spLocks noChangeArrowheads="1"/>
          </p:cNvSpPr>
          <p:nvPr/>
        </p:nvSpPr>
        <p:spPr bwMode="auto">
          <a:xfrm>
            <a:off x="76200" y="1735138"/>
            <a:ext cx="6781800" cy="55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000">
                <a:solidFill>
                  <a:srgbClr val="000000"/>
                </a:solidFill>
              </a:rPr>
              <a:t>４年間の目標（到達点）　期間（平成24年度～平成27年度）</a:t>
            </a:r>
            <a:r>
              <a:rPr lang="ja-JP" altLang="en-US" sz="1000">
                <a:solidFill>
                  <a:srgbClr val="000000"/>
                </a:solidFill>
              </a:rPr>
              <a:t>　</a:t>
            </a:r>
            <a:r>
              <a:rPr lang="en-US" altLang="ja-JP" sz="1000">
                <a:solidFill>
                  <a:srgbClr val="000000"/>
                </a:solidFill>
              </a:rPr>
              <a:t>1</a:t>
            </a:r>
            <a:r>
              <a:rPr lang="ja-JP" altLang="en-US" sz="1000">
                <a:solidFill>
                  <a:srgbClr val="000000"/>
                </a:solidFill>
              </a:rPr>
              <a:t>．優先方位の評価を厳密化する。　</a:t>
            </a:r>
            <a:r>
              <a:rPr lang="en-US" altLang="ja-JP" sz="1000">
                <a:solidFill>
                  <a:srgbClr val="000000"/>
                </a:solidFill>
              </a:rPr>
              <a:t>2</a:t>
            </a:r>
            <a:r>
              <a:rPr lang="ja-JP" altLang="en-US" sz="1000">
                <a:solidFill>
                  <a:srgbClr val="000000"/>
                </a:solidFill>
              </a:rPr>
              <a:t>．特性改善に有効な優先方位を予測する。　</a:t>
            </a:r>
            <a:r>
              <a:rPr lang="en-US" altLang="ja-JP" sz="1000">
                <a:solidFill>
                  <a:srgbClr val="000000"/>
                </a:solidFill>
              </a:rPr>
              <a:t>3</a:t>
            </a:r>
            <a:r>
              <a:rPr lang="ja-JP" altLang="en-US" sz="1000">
                <a:solidFill>
                  <a:srgbClr val="000000"/>
                </a:solidFill>
              </a:rPr>
              <a:t>．冷間および熱間加工による集合組織変化を明らかにする。　</a:t>
            </a:r>
            <a:r>
              <a:rPr lang="en-US" altLang="ja-JP" sz="1000">
                <a:solidFill>
                  <a:srgbClr val="000000"/>
                </a:solidFill>
              </a:rPr>
              <a:t>4</a:t>
            </a:r>
            <a:r>
              <a:rPr lang="ja-JP" altLang="en-US" sz="1000">
                <a:solidFill>
                  <a:srgbClr val="000000"/>
                </a:solidFill>
              </a:rPr>
              <a:t>．再結晶集合組織に及ぼす加工および熱処理条件の影響を明らかにする。　</a:t>
            </a:r>
            <a:r>
              <a:rPr lang="en-US" altLang="ja-JP" sz="1000">
                <a:solidFill>
                  <a:srgbClr val="000000"/>
                </a:solidFill>
              </a:rPr>
              <a:t>5</a:t>
            </a:r>
            <a:r>
              <a:rPr lang="ja-JP" altLang="en-US" sz="1000">
                <a:solidFill>
                  <a:srgbClr val="000000"/>
                </a:solidFill>
              </a:rPr>
              <a:t>．新しいプロセスによる集合組織形成と得られる材料特性に関する知見を得る。</a:t>
            </a:r>
            <a:endParaRPr lang="en-US" altLang="ja-JP" sz="1000">
              <a:solidFill>
                <a:srgbClr val="000000"/>
              </a:solidFill>
            </a:endParaRPr>
          </a:p>
        </p:txBody>
      </p:sp>
      <p:sp>
        <p:nvSpPr>
          <p:cNvPr id="3082" name="Line 9"/>
          <p:cNvSpPr>
            <a:spLocks noChangeShapeType="1"/>
          </p:cNvSpPr>
          <p:nvPr/>
        </p:nvSpPr>
        <p:spPr bwMode="auto">
          <a:xfrm>
            <a:off x="44450" y="4211638"/>
            <a:ext cx="6742113" cy="1587"/>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ja-JP" altLang="en-US"/>
          </a:p>
        </p:txBody>
      </p:sp>
      <p:sp>
        <p:nvSpPr>
          <p:cNvPr id="3083" name="Text Box 10"/>
          <p:cNvSpPr txBox="1">
            <a:spLocks noChangeArrowheads="1"/>
          </p:cNvSpPr>
          <p:nvPr/>
        </p:nvSpPr>
        <p:spPr bwMode="auto">
          <a:xfrm>
            <a:off x="42863" y="2311400"/>
            <a:ext cx="11271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spcBef>
                <a:spcPct val="20000"/>
              </a:spcBef>
              <a:buChar char="•"/>
              <a:tabLst>
                <a:tab pos="723900" algn="l"/>
                <a:tab pos="1447800" algn="l"/>
              </a:tabLst>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tabLst>
                <a:tab pos="723900" algn="l"/>
                <a:tab pos="1447800" algn="l"/>
              </a:tabLst>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tabLst>
                <a:tab pos="723900" algn="l"/>
                <a:tab pos="1447800" algn="l"/>
              </a:tabLst>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tabLst>
                <a:tab pos="723900" algn="l"/>
                <a:tab pos="1447800" algn="l"/>
              </a:tabLst>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tabLst>
                <a:tab pos="723900" algn="l"/>
                <a:tab pos="1447800" algn="l"/>
              </a:tabLst>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tabLst>
                <a:tab pos="723900" algn="l"/>
                <a:tab pos="1447800" algn="l"/>
              </a:tabLst>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tabLst>
                <a:tab pos="723900" algn="l"/>
                <a:tab pos="1447800" algn="l"/>
              </a:tabLst>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tabLst>
                <a:tab pos="723900" algn="l"/>
                <a:tab pos="1447800" algn="l"/>
              </a:tabLst>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tabLst>
                <a:tab pos="723900" algn="l"/>
                <a:tab pos="1447800" algn="l"/>
              </a:tabLst>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000">
                <a:solidFill>
                  <a:srgbClr val="000000"/>
                </a:solidFill>
                <a:latin typeface="Times New Roman" panose="02020603050405020304" pitchFamily="18" charset="0"/>
                <a:ea typeface="ＭＳ Ｐ明朝" panose="02020600040205080304" pitchFamily="18" charset="-128"/>
              </a:rPr>
              <a:t>スケジュール（表）</a:t>
            </a:r>
            <a:endParaRPr lang="en-US" altLang="ja-JP" sz="1000">
              <a:solidFill>
                <a:srgbClr val="FF3300"/>
              </a:solidFill>
              <a:latin typeface="Times New Roman" panose="02020603050405020304" pitchFamily="18" charset="0"/>
              <a:ea typeface="ＭＳ Ｐ明朝" panose="02020600040205080304" pitchFamily="18" charset="-128"/>
            </a:endParaRPr>
          </a:p>
        </p:txBody>
      </p:sp>
      <p:sp>
        <p:nvSpPr>
          <p:cNvPr id="3084" name="Text Box 11"/>
          <p:cNvSpPr txBox="1">
            <a:spLocks noChangeArrowheads="1"/>
          </p:cNvSpPr>
          <p:nvPr/>
        </p:nvSpPr>
        <p:spPr bwMode="auto">
          <a:xfrm>
            <a:off x="117475" y="4227513"/>
            <a:ext cx="21351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000">
                <a:solidFill>
                  <a:srgbClr val="000000"/>
                </a:solidFill>
              </a:rPr>
              <a:t>初年度の目標（計画）と成果，問題点</a:t>
            </a:r>
          </a:p>
        </p:txBody>
      </p:sp>
      <p:sp>
        <p:nvSpPr>
          <p:cNvPr id="3085" name="Text Box 12"/>
          <p:cNvSpPr txBox="1">
            <a:spLocks noChangeArrowheads="1"/>
          </p:cNvSpPr>
          <p:nvPr/>
        </p:nvSpPr>
        <p:spPr bwMode="auto">
          <a:xfrm>
            <a:off x="112713" y="703263"/>
            <a:ext cx="6700837" cy="55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spcBef>
                <a:spcPct val="20000"/>
              </a:spcBef>
              <a:buChar char="•"/>
              <a:tabLst>
                <a:tab pos="723900" algn="l"/>
                <a:tab pos="1447800" algn="l"/>
                <a:tab pos="2171700" algn="l"/>
                <a:tab pos="2895600" algn="l"/>
                <a:tab pos="3619500" algn="l"/>
                <a:tab pos="4343400" algn="l"/>
                <a:tab pos="5067300" algn="l"/>
                <a:tab pos="5791200" algn="l"/>
                <a:tab pos="6515100" algn="l"/>
              </a:tabLst>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tabLst>
                <a:tab pos="723900" algn="l"/>
                <a:tab pos="1447800" algn="l"/>
                <a:tab pos="2171700" algn="l"/>
                <a:tab pos="2895600" algn="l"/>
                <a:tab pos="3619500" algn="l"/>
                <a:tab pos="4343400" algn="l"/>
                <a:tab pos="5067300" algn="l"/>
                <a:tab pos="5791200" algn="l"/>
                <a:tab pos="6515100" algn="l"/>
              </a:tabLst>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tabLst>
                <a:tab pos="723900" algn="l"/>
                <a:tab pos="1447800" algn="l"/>
                <a:tab pos="2171700" algn="l"/>
                <a:tab pos="2895600" algn="l"/>
                <a:tab pos="3619500" algn="l"/>
                <a:tab pos="4343400" algn="l"/>
                <a:tab pos="5067300" algn="l"/>
                <a:tab pos="5791200" algn="l"/>
                <a:tab pos="6515100" algn="l"/>
              </a:tabLst>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tabLst>
                <a:tab pos="723900" algn="l"/>
                <a:tab pos="1447800" algn="l"/>
                <a:tab pos="2171700" algn="l"/>
                <a:tab pos="2895600" algn="l"/>
                <a:tab pos="3619500" algn="l"/>
                <a:tab pos="4343400" algn="l"/>
                <a:tab pos="5067300" algn="l"/>
                <a:tab pos="5791200" algn="l"/>
                <a:tab pos="6515100" algn="l"/>
              </a:tabLst>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tabLst>
                <a:tab pos="723900" algn="l"/>
                <a:tab pos="1447800" algn="l"/>
                <a:tab pos="2171700" algn="l"/>
                <a:tab pos="2895600" algn="l"/>
                <a:tab pos="3619500" algn="l"/>
                <a:tab pos="4343400" algn="l"/>
                <a:tab pos="5067300" algn="l"/>
                <a:tab pos="5791200" algn="l"/>
                <a:tab pos="6515100" algn="l"/>
              </a:tabLst>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tabLst>
                <a:tab pos="723900" algn="l"/>
                <a:tab pos="1447800" algn="l"/>
                <a:tab pos="2171700" algn="l"/>
                <a:tab pos="2895600" algn="l"/>
                <a:tab pos="3619500" algn="l"/>
                <a:tab pos="4343400" algn="l"/>
                <a:tab pos="5067300" algn="l"/>
                <a:tab pos="5791200" algn="l"/>
                <a:tab pos="6515100" algn="l"/>
              </a:tabLst>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tabLst>
                <a:tab pos="723900" algn="l"/>
                <a:tab pos="1447800" algn="l"/>
                <a:tab pos="2171700" algn="l"/>
                <a:tab pos="2895600" algn="l"/>
                <a:tab pos="3619500" algn="l"/>
                <a:tab pos="4343400" algn="l"/>
                <a:tab pos="5067300" algn="l"/>
                <a:tab pos="5791200" algn="l"/>
                <a:tab pos="6515100" algn="l"/>
              </a:tabLst>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tabLst>
                <a:tab pos="723900" algn="l"/>
                <a:tab pos="1447800" algn="l"/>
                <a:tab pos="2171700" algn="l"/>
                <a:tab pos="2895600" algn="l"/>
                <a:tab pos="3619500" algn="l"/>
                <a:tab pos="4343400" algn="l"/>
                <a:tab pos="5067300" algn="l"/>
                <a:tab pos="5791200" algn="l"/>
                <a:tab pos="6515100" algn="l"/>
              </a:tabLst>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tabLst>
                <a:tab pos="723900" algn="l"/>
                <a:tab pos="1447800" algn="l"/>
                <a:tab pos="2171700" algn="l"/>
                <a:tab pos="2895600" algn="l"/>
                <a:tab pos="3619500" algn="l"/>
                <a:tab pos="4343400" algn="l"/>
                <a:tab pos="5067300" algn="l"/>
                <a:tab pos="5791200" algn="l"/>
                <a:tab pos="6515100" algn="l"/>
              </a:tabLst>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000">
                <a:solidFill>
                  <a:srgbClr val="000000"/>
                </a:solidFill>
                <a:latin typeface="ＭＳ Ｐゴシック" panose="020B0600070205080204" pitchFamily="50" charset="-128"/>
              </a:rPr>
              <a:t>参加者：</a:t>
            </a:r>
            <a:r>
              <a:rPr lang="ja-JP" altLang="en-US" sz="1000">
                <a:solidFill>
                  <a:srgbClr val="000000"/>
                </a:solidFill>
                <a:latin typeface="ＭＳ Ｐゴシック" panose="020B0600070205080204" pitchFamily="50" charset="-128"/>
              </a:rPr>
              <a:t>　井上博史、福富洋志、岡安和人、高山善匡、柴柳敏哉、関 史江、池田賢一、鈴木徹也、上森 武、樫原恵蔵、</a:t>
            </a:r>
            <a:endParaRPr lang="en-US" altLang="ja-JP" sz="1000">
              <a:solidFill>
                <a:srgbClr val="000000"/>
              </a:solidFill>
              <a:latin typeface="ＭＳ Ｐゴシック" panose="020B0600070205080204" pitchFamily="50" charset="-128"/>
            </a:endParaRPr>
          </a:p>
          <a:p>
            <a:pPr eaLnBrk="1" hangingPunct="1">
              <a:spcBef>
                <a:spcPct val="0"/>
              </a:spcBef>
              <a:buFontTx/>
              <a:buNone/>
            </a:pPr>
            <a:r>
              <a:rPr lang="ja-JP" altLang="en-US" sz="1000">
                <a:solidFill>
                  <a:srgbClr val="000000"/>
                </a:solidFill>
                <a:latin typeface="ＭＳ Ｐゴシック" panose="020B0600070205080204" pitchFamily="50" charset="-128"/>
              </a:rPr>
              <a:t>行武栄太郎、徐 平光、田中宏樹、中西英貴、日比野 旭、竹田博貴、伊原健太郎、白井孝太、半田岳士、中西茂紀、</a:t>
            </a:r>
            <a:endParaRPr lang="en-US" altLang="ja-JP" sz="1000">
              <a:solidFill>
                <a:srgbClr val="000000"/>
              </a:solidFill>
              <a:latin typeface="ＭＳ Ｐゴシック" panose="020B0600070205080204" pitchFamily="50" charset="-128"/>
            </a:endParaRPr>
          </a:p>
          <a:p>
            <a:pPr eaLnBrk="1" hangingPunct="1">
              <a:spcBef>
                <a:spcPct val="0"/>
              </a:spcBef>
              <a:buFontTx/>
              <a:buNone/>
            </a:pPr>
            <a:r>
              <a:rPr lang="ja-JP" altLang="en-US" sz="1000">
                <a:solidFill>
                  <a:srgbClr val="000000"/>
                </a:solidFill>
                <a:latin typeface="ＭＳ Ｐゴシック" panose="020B0600070205080204" pitchFamily="50" charset="-128"/>
              </a:rPr>
              <a:t>金子 洋、上ヱ地義徳、横山亮一、鈴木清一、森田博文、与田利花、諸永 拓、計</a:t>
            </a:r>
            <a:r>
              <a:rPr lang="en-US" altLang="ja-JP" sz="1000">
                <a:solidFill>
                  <a:srgbClr val="000000"/>
                </a:solidFill>
                <a:latin typeface="ＭＳ Ｐゴシック" panose="020B0600070205080204" pitchFamily="50" charset="-128"/>
              </a:rPr>
              <a:t>27</a:t>
            </a:r>
            <a:r>
              <a:rPr lang="ja-JP" altLang="en-US" sz="1000">
                <a:solidFill>
                  <a:srgbClr val="000000"/>
                </a:solidFill>
                <a:latin typeface="ＭＳ Ｐゴシック" panose="020B0600070205080204" pitchFamily="50" charset="-128"/>
              </a:rPr>
              <a:t>名</a:t>
            </a:r>
            <a:endParaRPr lang="en-US" altLang="ja-JP" sz="1000">
              <a:solidFill>
                <a:srgbClr val="FF3300"/>
              </a:solidFill>
              <a:latin typeface="ＭＳ Ｐゴシック" panose="020B0600070205080204" pitchFamily="50" charset="-128"/>
            </a:endParaRPr>
          </a:p>
        </p:txBody>
      </p:sp>
      <p:sp>
        <p:nvSpPr>
          <p:cNvPr id="3086" name="Line 13"/>
          <p:cNvSpPr>
            <a:spLocks noChangeShapeType="1"/>
          </p:cNvSpPr>
          <p:nvPr/>
        </p:nvSpPr>
        <p:spPr bwMode="auto">
          <a:xfrm>
            <a:off x="71438" y="2339975"/>
            <a:ext cx="6742112"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ja-JP" altLang="en-US"/>
          </a:p>
        </p:txBody>
      </p:sp>
      <p:sp>
        <p:nvSpPr>
          <p:cNvPr id="3087" name="Text Box 14"/>
          <p:cNvSpPr txBox="1">
            <a:spLocks noChangeArrowheads="1"/>
          </p:cNvSpPr>
          <p:nvPr/>
        </p:nvSpPr>
        <p:spPr bwMode="auto">
          <a:xfrm>
            <a:off x="4086225" y="152400"/>
            <a:ext cx="1176338"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000">
                <a:solidFill>
                  <a:srgbClr val="000000"/>
                </a:solidFill>
              </a:rPr>
              <a:t>平成24年2月23日</a:t>
            </a:r>
          </a:p>
        </p:txBody>
      </p:sp>
      <p:sp>
        <p:nvSpPr>
          <p:cNvPr id="3088" name="Text Box 15"/>
          <p:cNvSpPr txBox="1">
            <a:spLocks noChangeArrowheads="1"/>
          </p:cNvSpPr>
          <p:nvPr/>
        </p:nvSpPr>
        <p:spPr bwMode="auto">
          <a:xfrm>
            <a:off x="5449888" y="144463"/>
            <a:ext cx="11493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000">
                <a:solidFill>
                  <a:srgbClr val="000000"/>
                </a:solidFill>
              </a:rPr>
              <a:t>部会長　井上博史</a:t>
            </a:r>
          </a:p>
        </p:txBody>
      </p:sp>
      <p:sp>
        <p:nvSpPr>
          <p:cNvPr id="3089" name="Text Box 16"/>
          <p:cNvSpPr txBox="1">
            <a:spLocks noChangeArrowheads="1"/>
          </p:cNvSpPr>
          <p:nvPr/>
        </p:nvSpPr>
        <p:spPr bwMode="auto">
          <a:xfrm>
            <a:off x="5513388" y="4211638"/>
            <a:ext cx="1292225" cy="24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spcBef>
                <a:spcPct val="20000"/>
              </a:spcBef>
              <a:buChar char="•"/>
              <a:tabLst>
                <a:tab pos="723900" algn="l"/>
              </a:tabLst>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tabLst>
                <a:tab pos="723900" algn="l"/>
              </a:tabLst>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tabLst>
                <a:tab pos="723900" algn="l"/>
              </a:tabLst>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tabLst>
                <a:tab pos="723900" algn="l"/>
              </a:tabLst>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tabLst>
                <a:tab pos="723900" algn="l"/>
              </a:tabLst>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tabLst>
                <a:tab pos="723900" algn="l"/>
              </a:tabLst>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tabLst>
                <a:tab pos="723900" algn="l"/>
              </a:tabLst>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tabLst>
                <a:tab pos="723900" algn="l"/>
              </a:tabLst>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tabLst>
                <a:tab pos="723900" algn="l"/>
              </a:tabLst>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a:solidFill>
                  <a:srgbClr val="000000"/>
                </a:solidFill>
                <a:latin typeface="ＭＳ Ｐゴシック" panose="020B0600070205080204" pitchFamily="50" charset="-128"/>
              </a:rPr>
              <a:t>（</a:t>
            </a:r>
            <a:r>
              <a:rPr lang="en-US" altLang="ja-JP" sz="1000">
                <a:solidFill>
                  <a:srgbClr val="000000"/>
                </a:solidFill>
                <a:latin typeface="ＭＳ Ｐゴシック" panose="020B0600070205080204" pitchFamily="50" charset="-128"/>
              </a:rPr>
              <a:t>作成者　井上博史</a:t>
            </a:r>
            <a:r>
              <a:rPr lang="ja-JP" altLang="en-US" sz="1000">
                <a:solidFill>
                  <a:srgbClr val="000000"/>
                </a:solidFill>
                <a:latin typeface="ＭＳ Ｐゴシック" panose="020B0600070205080204" pitchFamily="50" charset="-128"/>
              </a:rPr>
              <a:t>）</a:t>
            </a:r>
            <a:endParaRPr lang="en-US" altLang="ja-JP" sz="1000">
              <a:solidFill>
                <a:srgbClr val="000000"/>
              </a:solidFill>
              <a:latin typeface="ＭＳ Ｐゴシック" panose="020B0600070205080204" pitchFamily="50" charset="-128"/>
            </a:endParaRPr>
          </a:p>
        </p:txBody>
      </p:sp>
      <p:sp>
        <p:nvSpPr>
          <p:cNvPr id="3090" name="Text Box 17"/>
          <p:cNvSpPr txBox="1">
            <a:spLocks noChangeArrowheads="1"/>
          </p:cNvSpPr>
          <p:nvPr/>
        </p:nvSpPr>
        <p:spPr bwMode="auto">
          <a:xfrm>
            <a:off x="112713" y="4441825"/>
            <a:ext cx="6629400" cy="101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spcBef>
                <a:spcPct val="20000"/>
              </a:spcBef>
              <a:buChar char="•"/>
              <a:tabLst>
                <a:tab pos="723900" algn="l"/>
                <a:tab pos="1447800" algn="l"/>
                <a:tab pos="2171700" algn="l"/>
                <a:tab pos="2895600" algn="l"/>
                <a:tab pos="3619500" algn="l"/>
                <a:tab pos="4343400" algn="l"/>
                <a:tab pos="5067300" algn="l"/>
                <a:tab pos="5791200" algn="l"/>
                <a:tab pos="6515100" algn="l"/>
              </a:tabLst>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tabLst>
                <a:tab pos="723900" algn="l"/>
                <a:tab pos="1447800" algn="l"/>
                <a:tab pos="2171700" algn="l"/>
                <a:tab pos="2895600" algn="l"/>
                <a:tab pos="3619500" algn="l"/>
                <a:tab pos="4343400" algn="l"/>
                <a:tab pos="5067300" algn="l"/>
                <a:tab pos="5791200" algn="l"/>
                <a:tab pos="6515100" algn="l"/>
              </a:tabLst>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tabLst>
                <a:tab pos="723900" algn="l"/>
                <a:tab pos="1447800" algn="l"/>
                <a:tab pos="2171700" algn="l"/>
                <a:tab pos="2895600" algn="l"/>
                <a:tab pos="3619500" algn="l"/>
                <a:tab pos="4343400" algn="l"/>
                <a:tab pos="5067300" algn="l"/>
                <a:tab pos="5791200" algn="l"/>
                <a:tab pos="6515100" algn="l"/>
              </a:tabLst>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tabLst>
                <a:tab pos="723900" algn="l"/>
                <a:tab pos="1447800" algn="l"/>
                <a:tab pos="2171700" algn="l"/>
                <a:tab pos="2895600" algn="l"/>
                <a:tab pos="3619500" algn="l"/>
                <a:tab pos="4343400" algn="l"/>
                <a:tab pos="5067300" algn="l"/>
                <a:tab pos="5791200" algn="l"/>
                <a:tab pos="6515100" algn="l"/>
              </a:tabLst>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tabLst>
                <a:tab pos="723900" algn="l"/>
                <a:tab pos="1447800" algn="l"/>
                <a:tab pos="2171700" algn="l"/>
                <a:tab pos="2895600" algn="l"/>
                <a:tab pos="3619500" algn="l"/>
                <a:tab pos="4343400" algn="l"/>
                <a:tab pos="5067300" algn="l"/>
                <a:tab pos="5791200" algn="l"/>
                <a:tab pos="6515100" algn="l"/>
              </a:tabLst>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tabLst>
                <a:tab pos="723900" algn="l"/>
                <a:tab pos="1447800" algn="l"/>
                <a:tab pos="2171700" algn="l"/>
                <a:tab pos="2895600" algn="l"/>
                <a:tab pos="3619500" algn="l"/>
                <a:tab pos="4343400" algn="l"/>
                <a:tab pos="5067300" algn="l"/>
                <a:tab pos="5791200" algn="l"/>
                <a:tab pos="6515100" algn="l"/>
              </a:tabLst>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tabLst>
                <a:tab pos="723900" algn="l"/>
                <a:tab pos="1447800" algn="l"/>
                <a:tab pos="2171700" algn="l"/>
                <a:tab pos="2895600" algn="l"/>
                <a:tab pos="3619500" algn="l"/>
                <a:tab pos="4343400" algn="l"/>
                <a:tab pos="5067300" algn="l"/>
                <a:tab pos="5791200" algn="l"/>
                <a:tab pos="6515100" algn="l"/>
              </a:tabLst>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tabLst>
                <a:tab pos="723900" algn="l"/>
                <a:tab pos="1447800" algn="l"/>
                <a:tab pos="2171700" algn="l"/>
                <a:tab pos="2895600" algn="l"/>
                <a:tab pos="3619500" algn="l"/>
                <a:tab pos="4343400" algn="l"/>
                <a:tab pos="5067300" algn="l"/>
                <a:tab pos="5791200" algn="l"/>
                <a:tab pos="6515100" algn="l"/>
              </a:tabLst>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tabLst>
                <a:tab pos="723900" algn="l"/>
                <a:tab pos="1447800" algn="l"/>
                <a:tab pos="2171700" algn="l"/>
                <a:tab pos="2895600" algn="l"/>
                <a:tab pos="3619500" algn="l"/>
                <a:tab pos="4343400" algn="l"/>
                <a:tab pos="5067300" algn="l"/>
                <a:tab pos="5791200" algn="l"/>
                <a:tab pos="6515100" algn="l"/>
              </a:tabLst>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000">
                <a:solidFill>
                  <a:srgbClr val="000000"/>
                </a:solidFill>
                <a:latin typeface="ＭＳ Ｐゴシック" panose="020B0600070205080204" pitchFamily="50" charset="-128"/>
              </a:rPr>
              <a:t>（目標）</a:t>
            </a:r>
          </a:p>
          <a:p>
            <a:pPr eaLnBrk="1" hangingPunct="1">
              <a:spcBef>
                <a:spcPct val="0"/>
              </a:spcBef>
              <a:buFontTx/>
              <a:buNone/>
            </a:pPr>
            <a:r>
              <a:rPr lang="ja-JP" altLang="en-US" sz="1000">
                <a:solidFill>
                  <a:srgbClr val="000000"/>
                </a:solidFill>
                <a:latin typeface="ＭＳ Ｐゴシック" panose="020B0600070205080204" pitchFamily="50" charset="-128"/>
              </a:rPr>
              <a:t>１．</a:t>
            </a:r>
            <a:r>
              <a:rPr lang="en-US" altLang="ja-JP" sz="1000">
                <a:solidFill>
                  <a:srgbClr val="000000"/>
                </a:solidFill>
                <a:latin typeface="ＭＳ Ｐゴシック" panose="020B0600070205080204" pitchFamily="50" charset="-128"/>
              </a:rPr>
              <a:t>i) </a:t>
            </a:r>
            <a:r>
              <a:rPr lang="ja-JP" altLang="en-US" sz="1000">
                <a:solidFill>
                  <a:srgbClr val="000000"/>
                </a:solidFill>
                <a:latin typeface="ＭＳ Ｐゴシック" panose="020B0600070205080204" pitchFamily="50" charset="-128"/>
              </a:rPr>
              <a:t>異周速圧延のようなせん断変形が加わる加工法では、極点図が非対称となるため、それに対応した集合組織解析が必要である。</a:t>
            </a:r>
            <a:r>
              <a:rPr lang="en-US" altLang="ja-JP" sz="1000">
                <a:solidFill>
                  <a:srgbClr val="000000"/>
                </a:solidFill>
                <a:latin typeface="ＭＳ Ｐゴシック" panose="020B0600070205080204" pitchFamily="50" charset="-128"/>
              </a:rPr>
              <a:t>ii) </a:t>
            </a:r>
            <a:r>
              <a:rPr lang="ja-JP" altLang="en-US" sz="1000">
                <a:solidFill>
                  <a:srgbClr val="000000"/>
                </a:solidFill>
                <a:latin typeface="ＭＳ Ｐゴシック" panose="020B0600070205080204" pitchFamily="50" charset="-128"/>
              </a:rPr>
              <a:t>稠密六方晶金属の優先方位はこれまで底面（</a:t>
            </a:r>
            <a:r>
              <a:rPr lang="en-US" altLang="ja-JP" sz="1000">
                <a:solidFill>
                  <a:srgbClr val="000000"/>
                </a:solidFill>
                <a:latin typeface="ＭＳ Ｐゴシック" panose="020B0600070205080204" pitchFamily="50" charset="-128"/>
              </a:rPr>
              <a:t>c</a:t>
            </a:r>
            <a:r>
              <a:rPr lang="ja-JP" altLang="en-US" sz="1000">
                <a:solidFill>
                  <a:srgbClr val="000000"/>
                </a:solidFill>
                <a:latin typeface="ＭＳ Ｐゴシック" panose="020B0600070205080204" pitchFamily="50" charset="-128"/>
              </a:rPr>
              <a:t>軸）の配向のみ着目されてきたが、集合組織形成の説明には</a:t>
            </a:r>
            <a:r>
              <a:rPr lang="en-US" altLang="ja-JP" sz="1000">
                <a:solidFill>
                  <a:srgbClr val="000000"/>
                </a:solidFill>
                <a:latin typeface="ＭＳ Ｐゴシック" panose="020B0600070205080204" pitchFamily="50" charset="-128"/>
              </a:rPr>
              <a:t>a</a:t>
            </a:r>
            <a:r>
              <a:rPr lang="ja-JP" altLang="en-US" sz="1000">
                <a:solidFill>
                  <a:srgbClr val="000000"/>
                </a:solidFill>
                <a:latin typeface="ＭＳ Ｐゴシック" panose="020B0600070205080204" pitchFamily="50" charset="-128"/>
              </a:rPr>
              <a:t>軸の配向も考慮する必要がある。これらの課題を解決するために、優先方位の厳密な評価を実施する。</a:t>
            </a:r>
            <a:endParaRPr lang="en-US" altLang="ja-JP" sz="1000">
              <a:solidFill>
                <a:srgbClr val="000000"/>
              </a:solidFill>
              <a:latin typeface="ＭＳ Ｐゴシック" panose="020B0600070205080204" pitchFamily="50" charset="-128"/>
            </a:endParaRPr>
          </a:p>
          <a:p>
            <a:pPr eaLnBrk="1" hangingPunct="1">
              <a:spcBef>
                <a:spcPct val="0"/>
              </a:spcBef>
              <a:buFontTx/>
              <a:buNone/>
            </a:pPr>
            <a:r>
              <a:rPr lang="en-US" altLang="ja-JP" sz="1000">
                <a:solidFill>
                  <a:srgbClr val="000000"/>
                </a:solidFill>
                <a:latin typeface="ＭＳ Ｐゴシック" panose="020B0600070205080204" pitchFamily="50" charset="-128"/>
              </a:rPr>
              <a:t>2</a:t>
            </a:r>
            <a:r>
              <a:rPr lang="ja-JP" altLang="en-US" sz="1000">
                <a:solidFill>
                  <a:srgbClr val="000000"/>
                </a:solidFill>
                <a:latin typeface="ＭＳ Ｐゴシック" panose="020B0600070205080204" pitchFamily="50" charset="-128"/>
              </a:rPr>
              <a:t>．深絞り性、耳率、曲げ加工性、降伏強度に及ぼす結晶方位の影響を調査し、特性改善に有効な優先方位の組合せを予測する。</a:t>
            </a:r>
            <a:endParaRPr lang="en-US" altLang="ja-JP" sz="1000">
              <a:solidFill>
                <a:srgbClr val="000000"/>
              </a:solidFill>
              <a:latin typeface="ＭＳ Ｐゴシック" panose="020B0600070205080204" pitchFamily="50" charset="-128"/>
            </a:endParaRPr>
          </a:p>
        </p:txBody>
      </p:sp>
      <p:graphicFrame>
        <p:nvGraphicFramePr>
          <p:cNvPr id="3091" name="Object 21"/>
          <p:cNvGraphicFramePr>
            <a:graphicFrameLocks noChangeAspect="1"/>
          </p:cNvGraphicFramePr>
          <p:nvPr/>
        </p:nvGraphicFramePr>
        <p:xfrm>
          <a:off x="115888" y="2530475"/>
          <a:ext cx="6638925" cy="1657350"/>
        </p:xfrm>
        <a:graphic>
          <a:graphicData uri="http://schemas.openxmlformats.org/presentationml/2006/ole">
            <mc:AlternateContent xmlns:mc="http://schemas.openxmlformats.org/markup-compatibility/2006">
              <mc:Choice xmlns:v="urn:schemas-microsoft-com:vml" Requires="v">
                <p:oleObj spid="_x0000_s3604" name="ワークシート" r:id="rId5" imgW="4876752" imgH="1190677" progId="Excel.Sheet.8">
                  <p:embed/>
                </p:oleObj>
              </mc:Choice>
              <mc:Fallback>
                <p:oleObj name="ワークシート" r:id="rId5" imgW="4876752" imgH="1190677" progId="Excel.Sheet.8">
                  <p:embed/>
                  <p:pic>
                    <p:nvPicPr>
                      <p:cNvPr id="0" name="Object 2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5888" y="2530475"/>
                        <a:ext cx="6638925" cy="16573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 name="表 21"/>
          <p:cNvGraphicFramePr>
            <a:graphicFrameLocks noGrp="1"/>
          </p:cNvGraphicFramePr>
          <p:nvPr/>
        </p:nvGraphicFramePr>
        <p:xfrm>
          <a:off x="149225" y="6011863"/>
          <a:ext cx="6592891" cy="2881318"/>
        </p:xfrm>
        <a:graphic>
          <a:graphicData uri="http://schemas.openxmlformats.org/drawingml/2006/table">
            <a:tbl>
              <a:tblPr/>
              <a:tblGrid>
                <a:gridCol w="386292"/>
                <a:gridCol w="595536"/>
                <a:gridCol w="71536"/>
                <a:gridCol w="107304"/>
                <a:gridCol w="100151"/>
                <a:gridCol w="92997"/>
                <a:gridCol w="1003287"/>
                <a:gridCol w="457829"/>
                <a:gridCol w="457829"/>
                <a:gridCol w="445310"/>
                <a:gridCol w="41570"/>
                <a:gridCol w="78688"/>
                <a:gridCol w="100151"/>
                <a:gridCol w="92997"/>
                <a:gridCol w="386292"/>
                <a:gridCol w="386292"/>
                <a:gridCol w="386292"/>
                <a:gridCol w="457829"/>
                <a:gridCol w="457829"/>
                <a:gridCol w="445310"/>
                <a:gridCol w="41570"/>
              </a:tblGrid>
              <a:tr h="101342">
                <a:tc>
                  <a:txBody>
                    <a:bodyPr/>
                    <a:lstStyle/>
                    <a:p>
                      <a:pPr algn="l" fontAlgn="b"/>
                      <a:endParaRPr lang="ja-JP" altLang="en-US" sz="600" b="0" i="0" u="none" strike="noStrike" dirty="0">
                        <a:effectLst/>
                        <a:latin typeface="ＭＳ Ｐゴシック"/>
                      </a:endParaRPr>
                    </a:p>
                  </a:txBody>
                  <a:tcPr marL="5028" marR="5028" marT="50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ja-JP" altLang="en-US" sz="600" b="0" i="0" u="none" strike="noStrike">
                          <a:effectLst/>
                          <a:latin typeface="ＭＳ Ｐゴシック"/>
                        </a:rPr>
                        <a:t>単位：円</a:t>
                      </a:r>
                    </a:p>
                  </a:txBody>
                  <a:tcPr marL="5028" marR="5028" marT="50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w="12700" cap="flat" cmpd="sng" algn="ctr">
                      <a:solidFill>
                        <a:srgbClr val="000000"/>
                      </a:solidFill>
                      <a:prstDash val="solid"/>
                      <a:round/>
                      <a:headEnd type="none" w="med" len="med"/>
                      <a:tailEnd type="none" w="med" len="med"/>
                    </a:lnB>
                  </a:tcPr>
                </a:tc>
              </a:tr>
              <a:tr h="101342">
                <a:tc gridSpan="2">
                  <a:txBody>
                    <a:bodyPr/>
                    <a:lstStyle/>
                    <a:p>
                      <a:pPr algn="l" fontAlgn="b"/>
                      <a:r>
                        <a:rPr lang="zh-CN" altLang="en-US" sz="600" b="0" i="0" u="none" strike="noStrike">
                          <a:effectLst/>
                          <a:latin typeface="ＭＳ Ｐゴシック"/>
                        </a:rPr>
                        <a:t>　研究部会名</a:t>
                      </a:r>
                    </a:p>
                  </a:txBody>
                  <a:tcPr marL="5028" marR="5028" marT="502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b"/>
                      <a:r>
                        <a:rPr lang="ja-JP" altLang="en-US" sz="600" b="0" i="0" u="none" strike="noStrike">
                          <a:effectLst/>
                          <a:latin typeface="ＭＳ Ｐゴシック"/>
                        </a:rPr>
                        <a:t>　</a:t>
                      </a:r>
                    </a:p>
                  </a:txBody>
                  <a:tcPr marL="5028" marR="5028" marT="5029"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ja-JP" altLang="en-US" sz="600" b="0" i="0" u="none" strike="noStrike">
                          <a:effectLst/>
                          <a:latin typeface="ＭＳ Ｐゴシック"/>
                        </a:rPr>
                        <a:t>　</a:t>
                      </a:r>
                    </a:p>
                  </a:txBody>
                  <a:tcPr marL="5028" marR="5028" marT="5029" marB="0" anchor="b">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ja-JP" altLang="en-US" sz="600" b="0" i="0" u="none" strike="noStrike">
                          <a:effectLst/>
                          <a:latin typeface="ＭＳ Ｐゴシック"/>
                        </a:rPr>
                        <a:t>　</a:t>
                      </a:r>
                    </a:p>
                  </a:txBody>
                  <a:tcPr marL="5028" marR="5028" marT="5029" marB="0" anchor="b">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gridSpan="2">
                  <a:txBody>
                    <a:bodyPr/>
                    <a:lstStyle/>
                    <a:p>
                      <a:pPr algn="l" fontAlgn="b"/>
                      <a:r>
                        <a:rPr lang="ja-JP" altLang="en-US" sz="600" b="0" i="0" u="none" strike="noStrike">
                          <a:effectLst/>
                          <a:latin typeface="ＭＳ Ｐゴシック"/>
                        </a:rPr>
                        <a:t>　　科　　　　　　目</a:t>
                      </a:r>
                    </a:p>
                  </a:txBody>
                  <a:tcPr marL="5028" marR="5028" marT="5029"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b"/>
                      <a:r>
                        <a:rPr lang="ja-JP" altLang="en-US" sz="600" b="0" i="0" u="none" strike="noStrike">
                          <a:effectLst/>
                          <a:latin typeface="ＭＳ Ｐゴシック"/>
                        </a:rPr>
                        <a:t> 　当年度</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ja-JP" altLang="en-US" sz="600" b="0" i="0" u="none" strike="noStrike">
                          <a:effectLst/>
                          <a:latin typeface="ＭＳ Ｐゴシック"/>
                        </a:rPr>
                        <a:t>　 前年度</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ja-JP" altLang="en-US" sz="600" b="0" i="0" u="none" strike="noStrike">
                          <a:effectLst/>
                          <a:latin typeface="ＭＳ Ｐゴシック"/>
                        </a:rPr>
                        <a:t>　　差　異</a:t>
                      </a:r>
                    </a:p>
                  </a:txBody>
                  <a:tcPr marL="5028" marR="5028" marT="5029"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ja-JP" altLang="en-US" sz="600" b="0" i="0" u="none" strike="noStrike">
                          <a:effectLst/>
                          <a:latin typeface="ＭＳ Ｐゴシック"/>
                        </a:rPr>
                        <a:t>　</a:t>
                      </a:r>
                    </a:p>
                  </a:txBody>
                  <a:tcPr marL="5028" marR="5028" marT="5029" marB="0" anchor="b">
                    <a:lnL>
                      <a:noFill/>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ja-JP" altLang="en-US" sz="600" b="0" i="0" u="none" strike="noStrike">
                          <a:effectLst/>
                          <a:latin typeface="ＭＳ Ｐゴシック"/>
                        </a:rPr>
                        <a:t>　</a:t>
                      </a:r>
                    </a:p>
                  </a:txBody>
                  <a:tcPr marL="5028" marR="5028" marT="5029" marB="0" anchor="b">
                    <a:lnL w="25400" cap="flat" cmpd="dbl"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ja-JP" altLang="en-US" sz="600" b="0" i="0" u="none" strike="noStrike">
                          <a:effectLst/>
                          <a:latin typeface="ＭＳ Ｐゴシック"/>
                        </a:rPr>
                        <a:t>　</a:t>
                      </a:r>
                    </a:p>
                  </a:txBody>
                  <a:tcPr marL="5028" marR="5028" marT="5029" marB="0" anchor="b">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ja-JP" altLang="en-US" sz="600" b="0" i="0" u="none" strike="noStrike">
                          <a:effectLst/>
                          <a:latin typeface="ＭＳ Ｐゴシック"/>
                        </a:rPr>
                        <a:t>　</a:t>
                      </a:r>
                    </a:p>
                  </a:txBody>
                  <a:tcPr marL="5028" marR="5028" marT="5029" marB="0" anchor="b">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gridSpan="2">
                  <a:txBody>
                    <a:bodyPr/>
                    <a:lstStyle/>
                    <a:p>
                      <a:pPr algn="l" fontAlgn="b"/>
                      <a:r>
                        <a:rPr lang="ja-JP" altLang="en-US" sz="600" b="0" i="0" u="none" strike="noStrike">
                          <a:effectLst/>
                          <a:latin typeface="ＭＳ Ｐゴシック"/>
                        </a:rPr>
                        <a:t>　　科　　　　　　目</a:t>
                      </a:r>
                    </a:p>
                  </a:txBody>
                  <a:tcPr marL="5028" marR="5028" marT="5029" marB="0" anchor="b">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b"/>
                      <a:r>
                        <a:rPr lang="ja-JP" altLang="en-US" sz="600" b="0" i="0" u="none" strike="noStrike">
                          <a:effectLst/>
                          <a:latin typeface="ＭＳ Ｐゴシック"/>
                        </a:rPr>
                        <a:t>　</a:t>
                      </a:r>
                    </a:p>
                  </a:txBody>
                  <a:tcPr marL="5028" marR="5028" marT="5029"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ja-JP" altLang="en-US" sz="600" b="0" i="0" u="none" strike="noStrike">
                          <a:effectLst/>
                          <a:latin typeface="ＭＳ Ｐゴシック"/>
                        </a:rPr>
                        <a:t> 　当年度</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ja-JP" altLang="en-US" sz="600" b="0" i="0" u="none" strike="noStrike">
                          <a:effectLst/>
                          <a:latin typeface="ＭＳ Ｐゴシック"/>
                        </a:rPr>
                        <a:t>　 前年度</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ja-JP" altLang="en-US" sz="600" b="0" i="0" u="none" strike="noStrike">
                          <a:effectLst/>
                          <a:latin typeface="ＭＳ Ｐゴシック"/>
                        </a:rPr>
                        <a:t>　　差　異</a:t>
                      </a:r>
                    </a:p>
                  </a:txBody>
                  <a:tcPr marL="5028" marR="5028" marT="5029"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101342">
                <a:tc>
                  <a:txBody>
                    <a:bodyPr/>
                    <a:lstStyle/>
                    <a:p>
                      <a:pPr algn="l" fontAlgn="b"/>
                      <a:r>
                        <a:rPr lang="en-US" altLang="ja-JP" sz="400" b="0" i="0" u="none" strike="noStrike">
                          <a:effectLst/>
                          <a:latin typeface="ＭＳ Ｐゴシック"/>
                        </a:rPr>
                        <a:t>053</a:t>
                      </a:r>
                    </a:p>
                  </a:txBody>
                  <a:tcPr marL="5028" marR="5028" marT="5029" marB="0" anchor="b">
                    <a:lnL w="1270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endParaRPr lang="ja-JP" altLang="en-US" sz="600" b="0" i="0" u="none" strike="noStrike">
                        <a:effectLst/>
                        <a:latin typeface="ＭＳ Ｐゴシック"/>
                      </a:endParaRPr>
                    </a:p>
                  </a:txBody>
                  <a:tcPr marL="5028" marR="5028" marT="5029" marB="0" anchor="b">
                    <a:lnL w="1270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endParaRPr lang="ja-JP" altLang="en-US" sz="600" b="0" i="0" u="none" strike="noStrike">
                        <a:effectLst/>
                        <a:latin typeface="ＭＳ Ｐゴシック"/>
                      </a:endParaRPr>
                    </a:p>
                  </a:txBody>
                  <a:tcPr marL="5028" marR="5028" marT="5029" marB="0" anchor="b">
                    <a:lnL w="25400" cap="flat" cmpd="dbl"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gridSpan="3">
                  <a:txBody>
                    <a:bodyPr/>
                    <a:lstStyle/>
                    <a:p>
                      <a:pPr algn="l" fontAlgn="b"/>
                      <a:r>
                        <a:rPr lang="zh-TW" altLang="en-US" sz="600" b="0" i="0" u="none" strike="noStrike">
                          <a:effectLst/>
                          <a:latin typeface="ＭＳ Ｐゴシック"/>
                        </a:rPr>
                        <a:t>（</a:t>
                      </a:r>
                      <a:r>
                        <a:rPr lang="en-US" altLang="zh-TW" sz="600" b="0" i="0" u="none" strike="noStrike">
                          <a:effectLst/>
                          <a:latin typeface="ＭＳ Ｐゴシック"/>
                        </a:rPr>
                        <a:t>2</a:t>
                      </a:r>
                      <a:r>
                        <a:rPr lang="zh-TW" altLang="en-US" sz="600" b="0" i="0" u="none" strike="noStrike">
                          <a:effectLst/>
                          <a:latin typeface="ＭＳ Ｐゴシック"/>
                        </a:rPr>
                        <a:t>）経常費用</a:t>
                      </a:r>
                    </a:p>
                  </a:txBody>
                  <a:tcPr marL="5028" marR="5028" marT="5029" marB="0" anchor="b">
                    <a:lnL>
                      <a:noFill/>
                    </a:lnL>
                    <a:lnR>
                      <a:noFill/>
                    </a:lnR>
                    <a:lnT w="25400" cap="flat" cmpd="dbl"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endParaRPr lang="ja-JP" altLang="en-US" sz="600" b="0" i="0" u="none" strike="noStrike">
                        <a:effectLst/>
                        <a:latin typeface="ＭＳ Ｐゴシック"/>
                      </a:endParaRP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r>
              <a:tr h="101342">
                <a:tc>
                  <a:txBody>
                    <a:bodyPr/>
                    <a:lstStyle/>
                    <a:p>
                      <a:pPr algn="l" fontAlgn="b"/>
                      <a:r>
                        <a:rPr lang="ja-JP" altLang="en-US" sz="600" b="0" i="0" u="none" strike="noStrike">
                          <a:effectLst/>
                          <a:latin typeface="ＭＳ Ｐゴシック"/>
                        </a:rPr>
                        <a:t>　</a:t>
                      </a:r>
                    </a:p>
                  </a:txBody>
                  <a:tcPr marL="5028" marR="5028" marT="502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12700" cap="flat" cmpd="sng" algn="ctr">
                      <a:solidFill>
                        <a:srgbClr val="000000"/>
                      </a:solidFill>
                      <a:prstDash val="solid"/>
                      <a:round/>
                      <a:headEnd type="none" w="med" len="med"/>
                      <a:tailEnd type="none" w="med" len="med"/>
                    </a:lnL>
                    <a:lnR>
                      <a:noFill/>
                    </a:lnR>
                    <a:lnT>
                      <a:noFill/>
                    </a:lnT>
                    <a:lnB>
                      <a:noFill/>
                    </a:lnB>
                  </a:tcPr>
                </a:tc>
                <a:tc gridSpan="4">
                  <a:txBody>
                    <a:bodyPr/>
                    <a:lstStyle/>
                    <a:p>
                      <a:pPr algn="l" fontAlgn="b"/>
                      <a:r>
                        <a:rPr lang="en-US" altLang="zh-TW" sz="600" b="0" i="0" u="none" strike="noStrike">
                          <a:effectLst/>
                          <a:latin typeface="ＭＳ Ｐゴシック"/>
                        </a:rPr>
                        <a:t>Ⅰ</a:t>
                      </a:r>
                      <a:r>
                        <a:rPr lang="zh-TW" altLang="en-US" sz="600" b="0" i="0" u="none" strike="noStrike">
                          <a:effectLst/>
                          <a:latin typeface="ＭＳ Ｐゴシック"/>
                        </a:rPr>
                        <a:t>一般正味財産増減</a:t>
                      </a:r>
                    </a:p>
                  </a:txBody>
                  <a:tcPr marL="5028" marR="5028" marT="5029"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25400" cap="flat" cmpd="dbl" algn="ctr">
                      <a:solidFill>
                        <a:srgbClr val="000000"/>
                      </a:solidFill>
                      <a:prstDash val="solid"/>
                      <a:round/>
                      <a:headEnd type="none" w="med" len="med"/>
                      <a:tailEnd type="none" w="med" len="med"/>
                    </a:lnL>
                    <a:lnR>
                      <a:noFill/>
                    </a:lnR>
                    <a:lnT>
                      <a:noFill/>
                    </a:lnT>
                    <a:lnB>
                      <a:noFill/>
                    </a:lnB>
                  </a:tcPr>
                </a:tc>
                <a:tc gridSpan="3">
                  <a:txBody>
                    <a:bodyPr/>
                    <a:lstStyle/>
                    <a:p>
                      <a:pPr algn="l" fontAlgn="b"/>
                      <a:r>
                        <a:rPr lang="ja-JP" altLang="en-US" sz="600" b="0" i="0" u="none" strike="noStrike">
                          <a:effectLst/>
                          <a:latin typeface="ＭＳ Ｐゴシック"/>
                        </a:rPr>
                        <a:t>事業費</a:t>
                      </a:r>
                    </a:p>
                  </a:txBody>
                  <a:tcPr marL="5028" marR="5028" marT="5029"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dirty="0">
                        <a:effectLst/>
                        <a:latin typeface="ＭＳ Ｐゴシック"/>
                      </a:endParaRP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600" b="0" i="0" u="none" strike="noStrike">
                          <a:effectLst/>
                          <a:latin typeface="ＭＳ Ｐゴシック"/>
                        </a:rPr>
                        <a:t>0</a:t>
                      </a:r>
                    </a:p>
                  </a:txBody>
                  <a:tcPr marL="5028" marR="5028" marT="50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a:noFill/>
                    </a:lnT>
                    <a:lnB>
                      <a:noFill/>
                    </a:lnB>
                  </a:tcPr>
                </a:tc>
              </a:tr>
              <a:tr h="101342">
                <a:tc gridSpan="2">
                  <a:txBody>
                    <a:bodyPr/>
                    <a:lstStyle/>
                    <a:p>
                      <a:pPr algn="l" fontAlgn="b"/>
                      <a:r>
                        <a:rPr lang="ja-JP" altLang="en-US" sz="600" b="0" i="0" u="none" strike="noStrike">
                          <a:effectLst/>
                          <a:latin typeface="ＭＳ Ｐゴシック"/>
                        </a:rPr>
                        <a:t>　加工と熱処理による</a:t>
                      </a:r>
                    </a:p>
                  </a:txBody>
                  <a:tcPr marL="5028" marR="5028" marT="502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l" fontAlgn="b"/>
                      <a:endParaRPr lang="ja-JP" altLang="en-US" sz="600" b="0" i="0" u="none" strike="noStrike">
                        <a:effectLst/>
                        <a:latin typeface="ＭＳ Ｐゴシック"/>
                      </a:endParaRPr>
                    </a:p>
                  </a:txBody>
                  <a:tcPr marL="5028" marR="5028" marT="502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gridSpan="3">
                  <a:txBody>
                    <a:bodyPr/>
                    <a:lstStyle/>
                    <a:p>
                      <a:pPr algn="l" fontAlgn="b"/>
                      <a:r>
                        <a:rPr lang="ja-JP" altLang="en-US" sz="600" b="0" i="0" u="none" strike="noStrike">
                          <a:effectLst/>
                          <a:latin typeface="ＭＳ Ｐゴシック"/>
                        </a:rPr>
                        <a:t>１．経常増減の部</a:t>
                      </a:r>
                    </a:p>
                  </a:txBody>
                  <a:tcPr marL="5028" marR="5028" marT="5029"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gridSpan="2">
                  <a:txBody>
                    <a:bodyPr/>
                    <a:lstStyle/>
                    <a:p>
                      <a:pPr algn="l" fontAlgn="b"/>
                      <a:r>
                        <a:rPr lang="ja-JP" altLang="en-US" sz="600" b="0" i="0" u="none" strike="noStrike">
                          <a:effectLst/>
                          <a:latin typeface="ＭＳ Ｐゴシック"/>
                        </a:rPr>
                        <a:t>会議費</a:t>
                      </a:r>
                    </a:p>
                  </a:txBody>
                  <a:tcPr marL="5028" marR="5028" marT="5029" marB="0" anchor="b">
                    <a:lnL>
                      <a:noFill/>
                    </a:lnL>
                    <a:lnR>
                      <a:noFill/>
                    </a:lnR>
                    <a:lnT>
                      <a:noFill/>
                    </a:lnT>
                    <a:lnB>
                      <a:noFill/>
                    </a:lnB>
                  </a:tcPr>
                </a:tc>
                <a:tc hMerge="1">
                  <a:txBody>
                    <a:bodyPr/>
                    <a:lstStyle/>
                    <a:p>
                      <a:endParaRPr kumimoji="1" lang="ja-JP" altLang="en-US"/>
                    </a:p>
                  </a:txBody>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600" b="0" i="0" u="none" strike="noStrike">
                          <a:effectLst/>
                          <a:latin typeface="ＭＳ Ｐゴシック"/>
                        </a:rPr>
                        <a:t>80,000</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600" b="0" i="0" u="none" strike="noStrike">
                          <a:effectLst/>
                          <a:latin typeface="ＭＳ Ｐゴシック"/>
                        </a:rPr>
                        <a:t>80,000</a:t>
                      </a:r>
                    </a:p>
                  </a:txBody>
                  <a:tcPr marL="5028" marR="5028" marT="50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a:noFill/>
                    </a:lnT>
                    <a:lnB>
                      <a:noFill/>
                    </a:lnB>
                  </a:tcPr>
                </a:tc>
              </a:tr>
              <a:tr h="101342">
                <a:tc gridSpan="2">
                  <a:txBody>
                    <a:bodyPr/>
                    <a:lstStyle/>
                    <a:p>
                      <a:pPr algn="l" fontAlgn="b"/>
                      <a:r>
                        <a:rPr lang="ja-JP" altLang="en-US" sz="600" b="0" i="0" u="none" strike="noStrike">
                          <a:effectLst/>
                          <a:latin typeface="ＭＳ Ｐゴシック"/>
                        </a:rPr>
                        <a:t>　優先方位制御研究部会</a:t>
                      </a:r>
                    </a:p>
                  </a:txBody>
                  <a:tcPr marL="5028" marR="5028" marT="502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l" fontAlgn="b"/>
                      <a:endParaRPr lang="ja-JP" altLang="en-US" sz="600" b="0" i="0" u="none" strike="noStrike">
                        <a:effectLst/>
                        <a:latin typeface="ＭＳ Ｐゴシック"/>
                      </a:endParaRPr>
                    </a:p>
                  </a:txBody>
                  <a:tcPr marL="5028" marR="5028" marT="502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gridSpan="3">
                  <a:txBody>
                    <a:bodyPr/>
                    <a:lstStyle/>
                    <a:p>
                      <a:pPr algn="l" fontAlgn="b"/>
                      <a:r>
                        <a:rPr lang="ja-JP" altLang="en-US" sz="600" b="0" i="0" u="none" strike="noStrike">
                          <a:effectLst/>
                          <a:latin typeface="ＭＳ Ｐゴシック"/>
                        </a:rPr>
                        <a:t>（１）経常収益</a:t>
                      </a:r>
                    </a:p>
                  </a:txBody>
                  <a:tcPr marL="5028" marR="5028" marT="5029"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gridSpan="2">
                  <a:txBody>
                    <a:bodyPr/>
                    <a:lstStyle/>
                    <a:p>
                      <a:pPr algn="l" fontAlgn="b"/>
                      <a:r>
                        <a:rPr lang="ja-JP" altLang="en-US" sz="600" b="0" i="0" u="none" strike="noStrike">
                          <a:effectLst/>
                          <a:latin typeface="ＭＳ Ｐゴシック"/>
                        </a:rPr>
                        <a:t>旅費交通費</a:t>
                      </a:r>
                    </a:p>
                  </a:txBody>
                  <a:tcPr marL="5028" marR="5028" marT="5029" marB="0" anchor="b">
                    <a:lnL>
                      <a:noFill/>
                    </a:lnL>
                    <a:lnR>
                      <a:noFill/>
                    </a:lnR>
                    <a:lnT>
                      <a:noFill/>
                    </a:lnT>
                    <a:lnB>
                      <a:noFill/>
                    </a:lnB>
                  </a:tcPr>
                </a:tc>
                <a:tc hMerge="1">
                  <a:txBody>
                    <a:bodyPr/>
                    <a:lstStyle/>
                    <a:p>
                      <a:endParaRPr kumimoji="1" lang="ja-JP" altLang="en-US"/>
                    </a:p>
                  </a:txBody>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600" b="0" i="0" u="none" strike="noStrike">
                          <a:effectLst/>
                          <a:latin typeface="ＭＳ Ｐゴシック"/>
                        </a:rPr>
                        <a:t>500,000</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600" b="0" i="0" u="none" strike="noStrike">
                          <a:effectLst/>
                          <a:latin typeface="ＭＳ Ｐゴシック"/>
                        </a:rPr>
                        <a:t>500,000</a:t>
                      </a:r>
                    </a:p>
                  </a:txBody>
                  <a:tcPr marL="5028" marR="5028" marT="50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a:noFill/>
                    </a:lnT>
                    <a:lnB>
                      <a:noFill/>
                    </a:lnB>
                  </a:tcPr>
                </a:tc>
              </a:tr>
              <a:tr h="101342">
                <a:tc gridSpan="2">
                  <a:txBody>
                    <a:bodyPr/>
                    <a:lstStyle/>
                    <a:p>
                      <a:pPr algn="l" fontAlgn="b"/>
                      <a:r>
                        <a:rPr lang="zh-TW" altLang="en-US" sz="600" b="0" i="0" u="none" strike="noStrike">
                          <a:effectLst/>
                          <a:latin typeface="ＭＳ Ｐゴシック"/>
                        </a:rPr>
                        <a:t>　　　（</a:t>
                      </a:r>
                      <a:r>
                        <a:rPr lang="en-US" altLang="zh-TW" sz="600" b="0" i="0" u="none" strike="noStrike">
                          <a:effectLst/>
                          <a:latin typeface="ＭＳ Ｐゴシック"/>
                        </a:rPr>
                        <a:t>24</a:t>
                      </a:r>
                      <a:r>
                        <a:rPr lang="zh-TW" altLang="en-US" sz="600" b="0" i="0" u="none" strike="noStrike">
                          <a:effectLst/>
                          <a:latin typeface="ＭＳ Ｐゴシック"/>
                        </a:rPr>
                        <a:t>年度新規事業）</a:t>
                      </a:r>
                    </a:p>
                  </a:txBody>
                  <a:tcPr marL="5028" marR="5028" marT="502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l" fontAlgn="b"/>
                      <a:endParaRPr lang="ja-JP" altLang="en-US" sz="600" b="0" i="0" u="none" strike="noStrike">
                        <a:effectLst/>
                        <a:latin typeface="ＭＳ Ｐゴシック"/>
                      </a:endParaRPr>
                    </a:p>
                  </a:txBody>
                  <a:tcPr marL="5028" marR="5028" marT="502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gridSpan="2">
                  <a:txBody>
                    <a:bodyPr/>
                    <a:lstStyle/>
                    <a:p>
                      <a:pPr algn="l" fontAlgn="b"/>
                      <a:r>
                        <a:rPr lang="ja-JP" altLang="en-US" sz="600" b="0" i="0" u="none" strike="noStrike">
                          <a:effectLst/>
                          <a:latin typeface="ＭＳ Ｐゴシック"/>
                        </a:rPr>
                        <a:t>会費収入</a:t>
                      </a:r>
                    </a:p>
                  </a:txBody>
                  <a:tcPr marL="5028" marR="5028" marT="502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b"/>
                      <a:r>
                        <a:rPr lang="en-US" altLang="ja-JP" sz="600" b="0" i="0" u="none" strike="noStrike">
                          <a:effectLst/>
                          <a:latin typeface="ＭＳ Ｐゴシック"/>
                        </a:rPr>
                        <a:t>800,000</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r" fontAlgn="b"/>
                      <a:r>
                        <a:rPr lang="en-US" altLang="ja-JP" sz="600" b="0" i="0" u="none" strike="noStrike">
                          <a:effectLst/>
                          <a:latin typeface="ＭＳ Ｐゴシック"/>
                        </a:rPr>
                        <a:t>0</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r" fontAlgn="b"/>
                      <a:r>
                        <a:rPr lang="en-US" altLang="ja-JP" sz="600" b="0" i="0" u="none" strike="noStrike">
                          <a:effectLst/>
                          <a:latin typeface="ＭＳ Ｐゴシック"/>
                        </a:rPr>
                        <a:t>800,000</a:t>
                      </a:r>
                    </a:p>
                  </a:txBody>
                  <a:tcPr marL="5028" marR="5028" marT="502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ja-JP" altLang="en-US" sz="600" b="0" i="0" u="none" strike="noStrike">
                          <a:effectLst/>
                          <a:latin typeface="ＭＳ Ｐゴシック"/>
                        </a:rPr>
                        <a:t>　</a:t>
                      </a:r>
                    </a:p>
                  </a:txBody>
                  <a:tcPr marL="5028" marR="5028" marT="5029" marB="0" anchor="b">
                    <a:lnL>
                      <a:noFill/>
                    </a:lnL>
                    <a:lnR w="25400" cap="flat" cmpd="dbl"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fontAlgn="b"/>
                      <a:endParaRPr lang="ja-JP" altLang="en-US" sz="600" b="0" i="0" u="none" strike="noStrike">
                        <a:effectLst/>
                        <a:latin typeface="ＭＳ Ｐゴシック"/>
                      </a:endParaRPr>
                    </a:p>
                  </a:txBody>
                  <a:tcPr marL="5028" marR="5028" marT="5029"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gridSpan="2">
                  <a:txBody>
                    <a:bodyPr/>
                    <a:lstStyle/>
                    <a:p>
                      <a:pPr algn="l" fontAlgn="b"/>
                      <a:r>
                        <a:rPr lang="ja-JP" altLang="en-US" sz="600" b="0" i="0" u="none" strike="noStrike">
                          <a:effectLst/>
                          <a:latin typeface="ＭＳ Ｐゴシック"/>
                        </a:rPr>
                        <a:t>通信費</a:t>
                      </a:r>
                    </a:p>
                  </a:txBody>
                  <a:tcPr marL="5028" marR="5028" marT="5029" marB="0" anchor="b">
                    <a:lnL>
                      <a:noFill/>
                    </a:lnL>
                    <a:lnR>
                      <a:noFill/>
                    </a:lnR>
                    <a:lnT>
                      <a:noFill/>
                    </a:lnT>
                    <a:lnB>
                      <a:noFill/>
                    </a:lnB>
                  </a:tcPr>
                </a:tc>
                <a:tc hMerge="1">
                  <a:txBody>
                    <a:bodyPr/>
                    <a:lstStyle/>
                    <a:p>
                      <a:endParaRPr kumimoji="1" lang="ja-JP" altLang="en-US"/>
                    </a:p>
                  </a:txBody>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600" b="0" i="0" u="none" strike="noStrike">
                          <a:effectLst/>
                          <a:latin typeface="ＭＳ Ｐゴシック"/>
                        </a:rPr>
                        <a:t>10,000</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600" b="0" i="0" u="none" strike="noStrike">
                          <a:effectLst/>
                          <a:latin typeface="ＭＳ Ｐゴシック"/>
                        </a:rPr>
                        <a:t>10,000</a:t>
                      </a:r>
                    </a:p>
                  </a:txBody>
                  <a:tcPr marL="5028" marR="5028" marT="50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a:noFill/>
                    </a:lnT>
                    <a:lnB>
                      <a:noFill/>
                    </a:lnB>
                  </a:tcPr>
                </a:tc>
              </a:tr>
              <a:tr h="101342">
                <a:tc>
                  <a:txBody>
                    <a:bodyPr/>
                    <a:lstStyle/>
                    <a:p>
                      <a:pPr algn="l" fontAlgn="b"/>
                      <a:r>
                        <a:rPr lang="ja-JP" altLang="en-US" sz="600" b="0" i="0" u="none" strike="noStrike">
                          <a:effectLst/>
                          <a:latin typeface="ＭＳ Ｐゴシック"/>
                        </a:rPr>
                        <a:t>　</a:t>
                      </a:r>
                    </a:p>
                  </a:txBody>
                  <a:tcPr marL="5028" marR="5028" marT="502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r>
                        <a:rPr lang="zh-CN" altLang="en-US" sz="600" b="0" i="0" u="none" strike="noStrike">
                          <a:effectLst/>
                          <a:latin typeface="ＭＳ Ｐゴシック"/>
                        </a:rPr>
                        <a:t>研究部会会費収入</a:t>
                      </a:r>
                    </a:p>
                  </a:txBody>
                  <a:tcPr marL="5028" marR="5028" marT="502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r" fontAlgn="b"/>
                      <a:r>
                        <a:rPr lang="en-US" altLang="ja-JP" sz="600" b="0" i="0" u="none" strike="noStrike">
                          <a:effectLst/>
                          <a:latin typeface="ＭＳ Ｐゴシック"/>
                        </a:rPr>
                        <a:t>800,000</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l" fontAlgn="b"/>
                      <a:endParaRPr lang="ja-JP" altLang="en-US" sz="600" b="0" i="0" u="none" strike="noStrike">
                        <a:effectLst/>
                        <a:latin typeface="ＭＳ Ｐゴシック"/>
                      </a:endParaRP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r" fontAlgn="b"/>
                      <a:r>
                        <a:rPr lang="en-US" altLang="ja-JP" sz="600" b="0" i="0" u="none" strike="noStrike">
                          <a:effectLst/>
                          <a:latin typeface="ＭＳ Ｐゴシック"/>
                        </a:rPr>
                        <a:t>800,000</a:t>
                      </a:r>
                    </a:p>
                  </a:txBody>
                  <a:tcPr marL="5028" marR="5028" marT="502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l" fontAlgn="b"/>
                      <a:endParaRPr lang="ja-JP" altLang="en-US" sz="600" b="0" i="0" u="none" strike="noStrike">
                        <a:effectLst/>
                        <a:latin typeface="ＭＳ Ｐゴシック"/>
                      </a:endParaRPr>
                    </a:p>
                  </a:txBody>
                  <a:tcPr marL="5028" marR="5028" marT="5029"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gridSpan="2">
                  <a:txBody>
                    <a:bodyPr/>
                    <a:lstStyle/>
                    <a:p>
                      <a:pPr algn="l" fontAlgn="b"/>
                      <a:r>
                        <a:rPr lang="ja-JP" altLang="en-US" sz="600" b="0" i="0" u="none" strike="noStrike">
                          <a:effectLst/>
                          <a:latin typeface="ＭＳ Ｐゴシック"/>
                        </a:rPr>
                        <a:t>運送費</a:t>
                      </a:r>
                    </a:p>
                  </a:txBody>
                  <a:tcPr marL="5028" marR="5028" marT="5029" marB="0" anchor="b">
                    <a:lnL>
                      <a:noFill/>
                    </a:lnL>
                    <a:lnR>
                      <a:noFill/>
                    </a:lnR>
                    <a:lnT>
                      <a:noFill/>
                    </a:lnT>
                    <a:lnB>
                      <a:noFill/>
                    </a:lnB>
                  </a:tcPr>
                </a:tc>
                <a:tc hMerge="1">
                  <a:txBody>
                    <a:bodyPr/>
                    <a:lstStyle/>
                    <a:p>
                      <a:endParaRPr kumimoji="1" lang="ja-JP" altLang="en-US"/>
                    </a:p>
                  </a:txBody>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600" b="0" i="0" u="none" strike="noStrike">
                          <a:effectLst/>
                          <a:latin typeface="ＭＳ Ｐゴシック"/>
                        </a:rPr>
                        <a:t>0</a:t>
                      </a:r>
                    </a:p>
                  </a:txBody>
                  <a:tcPr marL="5028" marR="5028" marT="50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a:noFill/>
                    </a:lnT>
                    <a:lnB>
                      <a:noFill/>
                    </a:lnB>
                  </a:tcPr>
                </a:tc>
              </a:tr>
              <a:tr h="101342">
                <a:tc>
                  <a:txBody>
                    <a:bodyPr/>
                    <a:lstStyle/>
                    <a:p>
                      <a:pPr algn="l" fontAlgn="b"/>
                      <a:r>
                        <a:rPr lang="ja-JP" altLang="en-US" sz="600" b="0" i="0" u="none" strike="noStrike">
                          <a:effectLst/>
                          <a:latin typeface="ＭＳ Ｐゴシック"/>
                        </a:rPr>
                        <a:t>　</a:t>
                      </a:r>
                    </a:p>
                  </a:txBody>
                  <a:tcPr marL="5028" marR="5028" marT="502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gridSpan="2">
                  <a:txBody>
                    <a:bodyPr/>
                    <a:lstStyle/>
                    <a:p>
                      <a:pPr algn="l" fontAlgn="b"/>
                      <a:r>
                        <a:rPr lang="ja-JP" altLang="en-US" sz="600" b="0" i="0" u="none" strike="noStrike">
                          <a:effectLst/>
                          <a:latin typeface="ＭＳ Ｐゴシック"/>
                        </a:rPr>
                        <a:t>消耗品費</a:t>
                      </a:r>
                    </a:p>
                  </a:txBody>
                  <a:tcPr marL="5028" marR="5028" marT="5029" marB="0" anchor="b">
                    <a:lnL>
                      <a:noFill/>
                    </a:lnL>
                    <a:lnR>
                      <a:noFill/>
                    </a:lnR>
                    <a:lnT>
                      <a:noFill/>
                    </a:lnT>
                    <a:lnB>
                      <a:noFill/>
                    </a:lnB>
                  </a:tcPr>
                </a:tc>
                <a:tc hMerge="1">
                  <a:txBody>
                    <a:bodyPr/>
                    <a:lstStyle/>
                    <a:p>
                      <a:endParaRPr kumimoji="1" lang="ja-JP" altLang="en-US"/>
                    </a:p>
                  </a:txBody>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600" b="0" i="0" u="none" strike="noStrike">
                          <a:effectLst/>
                          <a:latin typeface="ＭＳ Ｐゴシック"/>
                        </a:rPr>
                        <a:t>0</a:t>
                      </a:r>
                    </a:p>
                  </a:txBody>
                  <a:tcPr marL="5028" marR="5028" marT="50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a:noFill/>
                    </a:lnT>
                    <a:lnB>
                      <a:noFill/>
                    </a:lnB>
                  </a:tcPr>
                </a:tc>
              </a:tr>
              <a:tr h="101342">
                <a:tc>
                  <a:txBody>
                    <a:bodyPr/>
                    <a:lstStyle/>
                    <a:p>
                      <a:pPr algn="l" fontAlgn="b"/>
                      <a:r>
                        <a:rPr lang="ja-JP" altLang="en-US" sz="600" b="0" i="0" u="none" strike="noStrike">
                          <a:effectLst/>
                          <a:latin typeface="ＭＳ Ｐゴシック"/>
                        </a:rPr>
                        <a:t>　</a:t>
                      </a:r>
                    </a:p>
                  </a:txBody>
                  <a:tcPr marL="5028" marR="5028" marT="502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gridSpan="2">
                  <a:txBody>
                    <a:bodyPr/>
                    <a:lstStyle/>
                    <a:p>
                      <a:pPr algn="l" fontAlgn="b"/>
                      <a:r>
                        <a:rPr lang="ja-JP" altLang="en-US" sz="600" b="0" i="0" u="none" strike="noStrike">
                          <a:effectLst/>
                          <a:latin typeface="ＭＳ Ｐゴシック"/>
                        </a:rPr>
                        <a:t>印刷製本費</a:t>
                      </a:r>
                    </a:p>
                  </a:txBody>
                  <a:tcPr marL="5028" marR="5028" marT="5029" marB="0" anchor="b">
                    <a:lnL>
                      <a:noFill/>
                    </a:lnL>
                    <a:lnR>
                      <a:noFill/>
                    </a:lnR>
                    <a:lnT>
                      <a:noFill/>
                    </a:lnT>
                    <a:lnB>
                      <a:noFill/>
                    </a:lnB>
                  </a:tcPr>
                </a:tc>
                <a:tc hMerge="1">
                  <a:txBody>
                    <a:bodyPr/>
                    <a:lstStyle/>
                    <a:p>
                      <a:endParaRPr kumimoji="1" lang="ja-JP" altLang="en-US"/>
                    </a:p>
                  </a:txBody>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600" b="0" i="0" u="none" strike="noStrike">
                          <a:effectLst/>
                          <a:latin typeface="ＭＳ Ｐゴシック"/>
                        </a:rPr>
                        <a:t>0</a:t>
                      </a:r>
                    </a:p>
                  </a:txBody>
                  <a:tcPr marL="5028" marR="5028" marT="50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a:noFill/>
                    </a:lnT>
                    <a:lnB>
                      <a:noFill/>
                    </a:lnB>
                  </a:tcPr>
                </a:tc>
              </a:tr>
              <a:tr h="101342">
                <a:tc>
                  <a:txBody>
                    <a:bodyPr/>
                    <a:lstStyle/>
                    <a:p>
                      <a:pPr algn="l" fontAlgn="b"/>
                      <a:r>
                        <a:rPr lang="ja-JP" altLang="en-US" sz="600" b="0" i="0" u="none" strike="noStrike">
                          <a:effectLst/>
                          <a:latin typeface="ＭＳ Ｐゴシック"/>
                        </a:rPr>
                        <a:t>　</a:t>
                      </a:r>
                    </a:p>
                  </a:txBody>
                  <a:tcPr marL="5028" marR="5028" marT="502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gridSpan="2">
                  <a:txBody>
                    <a:bodyPr/>
                    <a:lstStyle/>
                    <a:p>
                      <a:pPr algn="l" fontAlgn="b"/>
                      <a:r>
                        <a:rPr lang="ja-JP" altLang="en-US" sz="600" b="0" i="0" u="none" strike="noStrike">
                          <a:effectLst/>
                          <a:latin typeface="ＭＳ Ｐゴシック"/>
                        </a:rPr>
                        <a:t>原稿料</a:t>
                      </a:r>
                    </a:p>
                  </a:txBody>
                  <a:tcPr marL="5028" marR="5028" marT="5029" marB="0" anchor="b">
                    <a:lnL>
                      <a:noFill/>
                    </a:lnL>
                    <a:lnR>
                      <a:noFill/>
                    </a:lnR>
                    <a:lnT>
                      <a:noFill/>
                    </a:lnT>
                    <a:lnB>
                      <a:noFill/>
                    </a:lnB>
                  </a:tcPr>
                </a:tc>
                <a:tc hMerge="1">
                  <a:txBody>
                    <a:bodyPr/>
                    <a:lstStyle/>
                    <a:p>
                      <a:endParaRPr kumimoji="1" lang="ja-JP" altLang="en-US"/>
                    </a:p>
                  </a:txBody>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600" b="0" i="0" u="none" strike="noStrike">
                          <a:effectLst/>
                          <a:latin typeface="ＭＳ Ｐゴシック"/>
                        </a:rPr>
                        <a:t>0</a:t>
                      </a:r>
                    </a:p>
                  </a:txBody>
                  <a:tcPr marL="5028" marR="5028" marT="50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a:noFill/>
                    </a:lnT>
                    <a:lnB>
                      <a:noFill/>
                    </a:lnB>
                  </a:tcPr>
                </a:tc>
              </a:tr>
              <a:tr h="101342">
                <a:tc>
                  <a:txBody>
                    <a:bodyPr/>
                    <a:lstStyle/>
                    <a:p>
                      <a:pPr algn="l" fontAlgn="b"/>
                      <a:r>
                        <a:rPr lang="ja-JP" altLang="en-US" sz="600" b="0" i="0" u="none" strike="noStrike">
                          <a:effectLst/>
                          <a:latin typeface="ＭＳ Ｐゴシック"/>
                        </a:rPr>
                        <a:t>　</a:t>
                      </a:r>
                    </a:p>
                  </a:txBody>
                  <a:tcPr marL="5028" marR="5028" marT="502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gridSpan="2">
                  <a:txBody>
                    <a:bodyPr/>
                    <a:lstStyle/>
                    <a:p>
                      <a:pPr algn="l" fontAlgn="b"/>
                      <a:r>
                        <a:rPr lang="ja-JP" altLang="en-US" sz="600" b="0" i="0" u="none" strike="noStrike">
                          <a:effectLst/>
                          <a:latin typeface="ＭＳ Ｐゴシック"/>
                        </a:rPr>
                        <a:t>講演料</a:t>
                      </a:r>
                    </a:p>
                  </a:txBody>
                  <a:tcPr marL="5028" marR="5028" marT="5029" marB="0" anchor="b">
                    <a:lnL>
                      <a:noFill/>
                    </a:lnL>
                    <a:lnR>
                      <a:noFill/>
                    </a:lnR>
                    <a:lnT>
                      <a:noFill/>
                    </a:lnT>
                    <a:lnB>
                      <a:noFill/>
                    </a:lnB>
                  </a:tcPr>
                </a:tc>
                <a:tc hMerge="1">
                  <a:txBody>
                    <a:bodyPr/>
                    <a:lstStyle/>
                    <a:p>
                      <a:endParaRPr kumimoji="1" lang="ja-JP" altLang="en-US"/>
                    </a:p>
                  </a:txBody>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600" b="0" i="0" u="none" strike="noStrike">
                          <a:effectLst/>
                          <a:latin typeface="ＭＳ Ｐゴシック"/>
                        </a:rPr>
                        <a:t>0</a:t>
                      </a:r>
                    </a:p>
                  </a:txBody>
                  <a:tcPr marL="5028" marR="5028" marT="50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a:noFill/>
                    </a:lnT>
                    <a:lnB>
                      <a:noFill/>
                    </a:lnB>
                  </a:tcPr>
                </a:tc>
              </a:tr>
              <a:tr h="101342">
                <a:tc>
                  <a:txBody>
                    <a:bodyPr/>
                    <a:lstStyle/>
                    <a:p>
                      <a:pPr algn="l" fontAlgn="b"/>
                      <a:r>
                        <a:rPr lang="ja-JP" altLang="en-US" sz="600" b="0" i="0" u="none" strike="noStrike">
                          <a:effectLst/>
                          <a:latin typeface="ＭＳ Ｐゴシック"/>
                        </a:rPr>
                        <a:t>　</a:t>
                      </a:r>
                    </a:p>
                  </a:txBody>
                  <a:tcPr marL="5028" marR="5028" marT="502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gridSpan="2">
                  <a:txBody>
                    <a:bodyPr/>
                    <a:lstStyle/>
                    <a:p>
                      <a:pPr algn="l" fontAlgn="b"/>
                      <a:r>
                        <a:rPr lang="ja-JP" altLang="en-US" sz="600" b="0" i="0" u="none" strike="noStrike">
                          <a:effectLst/>
                          <a:latin typeface="ＭＳ Ｐゴシック"/>
                        </a:rPr>
                        <a:t>研究事業費</a:t>
                      </a:r>
                    </a:p>
                  </a:txBody>
                  <a:tcPr marL="5028" marR="5028" marT="5029" marB="0" anchor="b">
                    <a:lnL>
                      <a:noFill/>
                    </a:lnL>
                    <a:lnR>
                      <a:noFill/>
                    </a:lnR>
                    <a:lnT>
                      <a:noFill/>
                    </a:lnT>
                    <a:lnB>
                      <a:noFill/>
                    </a:lnB>
                  </a:tcPr>
                </a:tc>
                <a:tc hMerge="1">
                  <a:txBody>
                    <a:bodyPr/>
                    <a:lstStyle/>
                    <a:p>
                      <a:endParaRPr kumimoji="1" lang="ja-JP" altLang="en-US"/>
                    </a:p>
                  </a:txBody>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600" b="0" i="0" u="none" strike="noStrike">
                          <a:effectLst/>
                          <a:latin typeface="ＭＳ Ｐゴシック"/>
                        </a:rPr>
                        <a:t>250,000</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600" b="0" i="0" u="none" strike="noStrike">
                          <a:effectLst/>
                          <a:latin typeface="ＭＳ Ｐゴシック"/>
                        </a:rPr>
                        <a:t>250,000</a:t>
                      </a:r>
                    </a:p>
                  </a:txBody>
                  <a:tcPr marL="5028" marR="5028" marT="50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a:noFill/>
                    </a:lnT>
                    <a:lnB>
                      <a:noFill/>
                    </a:lnB>
                  </a:tcPr>
                </a:tc>
              </a:tr>
              <a:tr h="101342">
                <a:tc>
                  <a:txBody>
                    <a:bodyPr/>
                    <a:lstStyle/>
                    <a:p>
                      <a:pPr algn="l" fontAlgn="b"/>
                      <a:r>
                        <a:rPr lang="ja-JP" altLang="en-US" sz="600" b="0" i="0" u="none" strike="noStrike">
                          <a:effectLst/>
                          <a:latin typeface="ＭＳ Ｐゴシック"/>
                        </a:rPr>
                        <a:t>　</a:t>
                      </a:r>
                    </a:p>
                  </a:txBody>
                  <a:tcPr marL="5028" marR="5028" marT="502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gridSpan="2">
                  <a:txBody>
                    <a:bodyPr/>
                    <a:lstStyle/>
                    <a:p>
                      <a:pPr algn="l" fontAlgn="b"/>
                      <a:r>
                        <a:rPr lang="ja-JP" altLang="en-US" sz="600" b="0" i="0" u="none" strike="noStrike">
                          <a:effectLst/>
                          <a:latin typeface="ＭＳ Ｐゴシック"/>
                        </a:rPr>
                        <a:t>借室料</a:t>
                      </a:r>
                    </a:p>
                  </a:txBody>
                  <a:tcPr marL="5028" marR="5028" marT="5029" marB="0" anchor="b">
                    <a:lnL>
                      <a:noFill/>
                    </a:lnL>
                    <a:lnR>
                      <a:noFill/>
                    </a:lnR>
                    <a:lnT>
                      <a:noFill/>
                    </a:lnT>
                    <a:lnB>
                      <a:noFill/>
                    </a:lnB>
                  </a:tcPr>
                </a:tc>
                <a:tc hMerge="1">
                  <a:txBody>
                    <a:bodyPr/>
                    <a:lstStyle/>
                    <a:p>
                      <a:endParaRPr kumimoji="1" lang="ja-JP" altLang="en-US"/>
                    </a:p>
                  </a:txBody>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600" b="0" i="0" u="none" strike="noStrike">
                          <a:effectLst/>
                          <a:latin typeface="ＭＳ Ｐゴシック"/>
                        </a:rPr>
                        <a:t>0</a:t>
                      </a:r>
                    </a:p>
                  </a:txBody>
                  <a:tcPr marL="5028" marR="5028" marT="50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a:noFill/>
                    </a:lnT>
                    <a:lnB>
                      <a:noFill/>
                    </a:lnB>
                  </a:tcPr>
                </a:tc>
              </a:tr>
              <a:tr h="101342">
                <a:tc>
                  <a:txBody>
                    <a:bodyPr/>
                    <a:lstStyle/>
                    <a:p>
                      <a:pPr algn="l" fontAlgn="b"/>
                      <a:r>
                        <a:rPr lang="ja-JP" altLang="en-US" sz="600" b="0" i="0" u="none" strike="noStrike">
                          <a:effectLst/>
                          <a:latin typeface="ＭＳ Ｐゴシック"/>
                        </a:rPr>
                        <a:t>　</a:t>
                      </a:r>
                    </a:p>
                  </a:txBody>
                  <a:tcPr marL="5028" marR="5028" marT="502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gridSpan="2">
                  <a:txBody>
                    <a:bodyPr/>
                    <a:lstStyle/>
                    <a:p>
                      <a:pPr algn="l" fontAlgn="b"/>
                      <a:r>
                        <a:rPr lang="ja-JP" altLang="en-US" sz="600" b="0" i="0" u="none" strike="noStrike">
                          <a:effectLst/>
                          <a:latin typeface="ＭＳ Ｐゴシック"/>
                        </a:rPr>
                        <a:t>雑費</a:t>
                      </a:r>
                    </a:p>
                  </a:txBody>
                  <a:tcPr marL="5028" marR="5028" marT="5029" marB="0" anchor="b">
                    <a:lnL>
                      <a:noFill/>
                    </a:lnL>
                    <a:lnR>
                      <a:noFill/>
                    </a:lnR>
                    <a:lnT>
                      <a:noFill/>
                    </a:lnT>
                    <a:lnB>
                      <a:noFill/>
                    </a:lnB>
                  </a:tcPr>
                </a:tc>
                <a:tc hMerge="1">
                  <a:txBody>
                    <a:bodyPr/>
                    <a:lstStyle/>
                    <a:p>
                      <a:endParaRPr kumimoji="1" lang="ja-JP" altLang="en-US"/>
                    </a:p>
                  </a:txBody>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600" b="0" i="0" u="none" strike="noStrike">
                          <a:effectLst/>
                          <a:latin typeface="ＭＳ Ｐゴシック"/>
                        </a:rPr>
                        <a:t>10,000</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600" b="0" i="0" u="none" strike="noStrike">
                          <a:effectLst/>
                          <a:latin typeface="ＭＳ Ｐゴシック"/>
                        </a:rPr>
                        <a:t>10,000</a:t>
                      </a:r>
                    </a:p>
                  </a:txBody>
                  <a:tcPr marL="5028" marR="5028" marT="50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a:noFill/>
                    </a:lnT>
                    <a:lnB>
                      <a:noFill/>
                    </a:lnB>
                  </a:tcPr>
                </a:tc>
              </a:tr>
              <a:tr h="101342">
                <a:tc>
                  <a:txBody>
                    <a:bodyPr/>
                    <a:lstStyle/>
                    <a:p>
                      <a:pPr algn="l" fontAlgn="b"/>
                      <a:r>
                        <a:rPr lang="ja-JP" altLang="en-US" sz="600" b="0" i="0" u="none" strike="noStrike">
                          <a:effectLst/>
                          <a:latin typeface="ＭＳ Ｐゴシック"/>
                        </a:rPr>
                        <a:t>　</a:t>
                      </a:r>
                    </a:p>
                  </a:txBody>
                  <a:tcPr marL="5028" marR="5028" marT="502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gridSpan="2">
                  <a:txBody>
                    <a:bodyPr/>
                    <a:lstStyle/>
                    <a:p>
                      <a:pPr algn="l" fontAlgn="b"/>
                      <a:r>
                        <a:rPr lang="zh-TW" altLang="en-US" sz="600" b="0" i="0" u="none" strike="noStrike">
                          <a:effectLst/>
                          <a:latin typeface="ＭＳ Ｐゴシック"/>
                        </a:rPr>
                        <a:t>経常費用　計</a:t>
                      </a:r>
                    </a:p>
                  </a:txBody>
                  <a:tcPr marL="5028" marR="5028" marT="5029"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b"/>
                      <a:r>
                        <a:rPr lang="ja-JP" altLang="en-US" sz="600" b="0" i="0" u="none" strike="noStrike">
                          <a:effectLst/>
                          <a:latin typeface="ＭＳ Ｐゴシック"/>
                        </a:rPr>
                        <a:t>　</a:t>
                      </a:r>
                    </a:p>
                  </a:txBody>
                  <a:tcPr marL="5028" marR="5028" marT="502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altLang="ja-JP" sz="600" b="0" i="0" u="none" strike="noStrike">
                          <a:effectLst/>
                          <a:latin typeface="ＭＳ Ｐゴシック"/>
                        </a:rPr>
                        <a:t>850,000</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altLang="ja-JP" sz="600" b="0" i="0" u="none" strike="noStrike">
                          <a:effectLst/>
                          <a:latin typeface="ＭＳ Ｐゴシック"/>
                        </a:rPr>
                        <a:t>0</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altLang="ja-JP" sz="600" b="0" i="0" u="none" strike="noStrike">
                          <a:effectLst/>
                          <a:latin typeface="ＭＳ Ｐゴシック"/>
                        </a:rPr>
                        <a:t>850,000</a:t>
                      </a:r>
                    </a:p>
                  </a:txBody>
                  <a:tcPr marL="5028" marR="5028" marT="502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83484">
                <a:tc>
                  <a:txBody>
                    <a:bodyPr/>
                    <a:lstStyle/>
                    <a:p>
                      <a:pPr algn="l" fontAlgn="b"/>
                      <a:r>
                        <a:rPr lang="ja-JP" altLang="en-US" sz="600" b="0" i="0" u="none" strike="noStrike">
                          <a:effectLst/>
                          <a:latin typeface="ＭＳ Ｐゴシック"/>
                        </a:rPr>
                        <a:t>　</a:t>
                      </a:r>
                    </a:p>
                  </a:txBody>
                  <a:tcPr marL="5028" marR="5028" marT="502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gridSpan="4">
                  <a:txBody>
                    <a:bodyPr/>
                    <a:lstStyle/>
                    <a:p>
                      <a:pPr algn="l" fontAlgn="b"/>
                      <a:r>
                        <a:rPr lang="zh-TW" altLang="en-US" sz="600" b="0" i="0" u="none" strike="noStrike">
                          <a:effectLst/>
                          <a:latin typeface="ＭＳ Ｐゴシック"/>
                        </a:rPr>
                        <a:t>評価損益調整前当期経常増減額</a:t>
                      </a:r>
                    </a:p>
                  </a:txBody>
                  <a:tcPr marL="5028" marR="5028" marT="5029"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r" fontAlgn="b"/>
                      <a:r>
                        <a:rPr lang="en-US" altLang="ja-JP" sz="600" b="0" i="0" u="none" strike="noStrike">
                          <a:effectLst/>
                          <a:latin typeface="ＭＳ Ｐゴシック"/>
                        </a:rPr>
                        <a:t>-50,000</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altLang="ja-JP" sz="600" b="0" i="0" u="none" strike="noStrike">
                          <a:effectLst/>
                          <a:latin typeface="ＭＳ Ｐゴシック"/>
                        </a:rPr>
                        <a:t>0</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altLang="ja-JP" sz="600" b="0" i="0" u="none" strike="noStrike">
                          <a:effectLst/>
                          <a:latin typeface="ＭＳ Ｐゴシック"/>
                        </a:rPr>
                        <a:t>-50,000</a:t>
                      </a:r>
                    </a:p>
                  </a:txBody>
                  <a:tcPr marL="5028" marR="5028" marT="502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01342">
                <a:tc>
                  <a:txBody>
                    <a:bodyPr/>
                    <a:lstStyle/>
                    <a:p>
                      <a:pPr algn="l" fontAlgn="b"/>
                      <a:r>
                        <a:rPr lang="ja-JP" altLang="en-US" sz="600" b="0" i="0" u="none" strike="noStrike">
                          <a:effectLst/>
                          <a:latin typeface="ＭＳ Ｐゴシック"/>
                        </a:rPr>
                        <a:t>　</a:t>
                      </a:r>
                    </a:p>
                  </a:txBody>
                  <a:tcPr marL="5028" marR="5028" marT="502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gridSpan="3">
                  <a:txBody>
                    <a:bodyPr/>
                    <a:lstStyle/>
                    <a:p>
                      <a:pPr algn="l" fontAlgn="b"/>
                      <a:r>
                        <a:rPr lang="zh-TW" altLang="en-US" sz="600" b="0" i="0" u="none" strike="noStrike">
                          <a:effectLst/>
                          <a:latin typeface="ＭＳ Ｐゴシック"/>
                        </a:rPr>
                        <a:t>評価損益等計</a:t>
                      </a:r>
                    </a:p>
                  </a:txBody>
                  <a:tcPr marL="5028" marR="5028" marT="5029"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600" b="0" i="0" u="none" strike="noStrike">
                        <a:effectLst/>
                        <a:latin typeface="ＭＳ Ｐゴシック"/>
                      </a:endParaRPr>
                    </a:p>
                  </a:txBody>
                  <a:tcPr marL="5028" marR="5028" marT="50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600" b="0" i="0" u="none" strike="noStrike">
                          <a:effectLst/>
                          <a:latin typeface="ＭＳ Ｐゴシック"/>
                        </a:rPr>
                        <a:t>0</a:t>
                      </a:r>
                    </a:p>
                  </a:txBody>
                  <a:tcPr marL="5028" marR="5028" marT="50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a:noFill/>
                    </a:lnT>
                    <a:lnB>
                      <a:noFill/>
                    </a:lnB>
                  </a:tcPr>
                </a:tc>
              </a:tr>
              <a:tr h="101342">
                <a:tc>
                  <a:txBody>
                    <a:bodyPr/>
                    <a:lstStyle/>
                    <a:p>
                      <a:pPr algn="l" fontAlgn="b"/>
                      <a:r>
                        <a:rPr lang="ja-JP" altLang="en-US" sz="600" b="0" i="0" u="none" strike="noStrike">
                          <a:effectLst/>
                          <a:latin typeface="ＭＳ Ｐゴシック"/>
                        </a:rPr>
                        <a:t>　</a:t>
                      </a:r>
                    </a:p>
                  </a:txBody>
                  <a:tcPr marL="5028" marR="5028" marT="502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gridSpan="3">
                  <a:txBody>
                    <a:bodyPr/>
                    <a:lstStyle/>
                    <a:p>
                      <a:pPr algn="l" fontAlgn="b"/>
                      <a:r>
                        <a:rPr lang="zh-TW" altLang="en-US" sz="600" b="0" i="0" u="none" strike="noStrike">
                          <a:effectLst/>
                          <a:latin typeface="ＭＳ Ｐゴシック"/>
                        </a:rPr>
                        <a:t>当期経常増減額</a:t>
                      </a:r>
                    </a:p>
                  </a:txBody>
                  <a:tcPr marL="5028" marR="5028" marT="5029"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600" b="0" i="0" u="none" strike="noStrike">
                        <a:effectLst/>
                        <a:latin typeface="ＭＳ Ｐゴシック"/>
                      </a:endParaRPr>
                    </a:p>
                  </a:txBody>
                  <a:tcPr marL="5028" marR="5028" marT="50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600" b="0" i="0" u="none" strike="noStrike">
                          <a:effectLst/>
                          <a:latin typeface="ＭＳ Ｐゴシック"/>
                        </a:rPr>
                        <a:t>-50,000</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600" b="0" i="0" u="none" strike="noStrike">
                          <a:effectLst/>
                          <a:latin typeface="ＭＳ Ｐゴシック"/>
                        </a:rPr>
                        <a:t>0</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600" b="0" i="0" u="none" strike="noStrike">
                          <a:effectLst/>
                          <a:latin typeface="ＭＳ Ｐゴシック"/>
                        </a:rPr>
                        <a:t>-50,000</a:t>
                      </a:r>
                    </a:p>
                  </a:txBody>
                  <a:tcPr marL="5028" marR="5028" marT="50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a:noFill/>
                    </a:lnT>
                    <a:lnB>
                      <a:noFill/>
                    </a:lnB>
                  </a:tcPr>
                </a:tc>
              </a:tr>
              <a:tr h="101342">
                <a:tc>
                  <a:txBody>
                    <a:bodyPr/>
                    <a:lstStyle/>
                    <a:p>
                      <a:pPr algn="l" fontAlgn="b"/>
                      <a:r>
                        <a:rPr lang="ja-JP" altLang="en-US" sz="600" b="0" i="0" u="none" strike="noStrike">
                          <a:effectLst/>
                          <a:latin typeface="ＭＳ Ｐゴシック"/>
                        </a:rPr>
                        <a:t>　</a:t>
                      </a:r>
                    </a:p>
                  </a:txBody>
                  <a:tcPr marL="5028" marR="5028" marT="502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25400" cap="flat" cmpd="dbl" algn="ctr">
                      <a:solidFill>
                        <a:srgbClr val="000000"/>
                      </a:solidFill>
                      <a:prstDash val="solid"/>
                      <a:round/>
                      <a:headEnd type="none" w="med" len="med"/>
                      <a:tailEnd type="none" w="med" len="med"/>
                    </a:lnL>
                    <a:lnR>
                      <a:noFill/>
                    </a:lnR>
                    <a:lnT>
                      <a:noFill/>
                    </a:lnT>
                    <a:lnB>
                      <a:noFill/>
                    </a:lnB>
                  </a:tcPr>
                </a:tc>
                <a:tc gridSpan="4">
                  <a:txBody>
                    <a:bodyPr/>
                    <a:lstStyle/>
                    <a:p>
                      <a:pPr algn="l" fontAlgn="b"/>
                      <a:r>
                        <a:rPr lang="en-US" altLang="ja-JP" sz="600" b="0" i="0" u="none" strike="noStrike">
                          <a:effectLst/>
                          <a:latin typeface="ＭＳ Ｐゴシック"/>
                        </a:rPr>
                        <a:t>2</a:t>
                      </a:r>
                      <a:r>
                        <a:rPr lang="ja-JP" altLang="en-US" sz="600" b="0" i="0" u="none" strike="noStrike">
                          <a:effectLst/>
                          <a:latin typeface="ＭＳ Ｐゴシック"/>
                        </a:rPr>
                        <a:t>．経常外増減の部</a:t>
                      </a:r>
                    </a:p>
                  </a:txBody>
                  <a:tcPr marL="5028" marR="5028" marT="5029"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600" b="0" i="0" u="none" strike="noStrike">
                        <a:effectLst/>
                        <a:latin typeface="ＭＳ Ｐゴシック"/>
                      </a:endParaRPr>
                    </a:p>
                  </a:txBody>
                  <a:tcPr marL="5028" marR="5028" marT="50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a:noFill/>
                    </a:lnT>
                    <a:lnB>
                      <a:noFill/>
                    </a:lnB>
                  </a:tcPr>
                </a:tc>
              </a:tr>
              <a:tr h="101342">
                <a:tc>
                  <a:txBody>
                    <a:bodyPr/>
                    <a:lstStyle/>
                    <a:p>
                      <a:pPr algn="l" fontAlgn="b"/>
                      <a:r>
                        <a:rPr lang="ja-JP" altLang="en-US" sz="600" b="0" i="0" u="none" strike="noStrike">
                          <a:effectLst/>
                          <a:latin typeface="ＭＳ Ｐゴシック"/>
                        </a:rPr>
                        <a:t>　</a:t>
                      </a:r>
                    </a:p>
                  </a:txBody>
                  <a:tcPr marL="5028" marR="5028" marT="502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gridSpan="2">
                  <a:txBody>
                    <a:bodyPr/>
                    <a:lstStyle/>
                    <a:p>
                      <a:pPr algn="l" fontAlgn="b"/>
                      <a:r>
                        <a:rPr lang="zh-TW" altLang="en-US" sz="600" b="0" i="0" u="none" strike="noStrike">
                          <a:effectLst/>
                          <a:latin typeface="ＭＳ Ｐゴシック"/>
                        </a:rPr>
                        <a:t>経常収益　計</a:t>
                      </a:r>
                    </a:p>
                  </a:txBody>
                  <a:tcPr marL="5028" marR="5028" marT="502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fontAlgn="b"/>
                      <a:r>
                        <a:rPr lang="en-US" altLang="ja-JP" sz="600" b="0" i="0" u="none" strike="noStrike">
                          <a:effectLst/>
                          <a:latin typeface="ＭＳ Ｐゴシック"/>
                        </a:rPr>
                        <a:t>800,000</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altLang="ja-JP" sz="600" b="0" i="0" u="none" strike="noStrike">
                          <a:effectLst/>
                          <a:latin typeface="ＭＳ Ｐゴシック"/>
                        </a:rPr>
                        <a:t>0</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altLang="ja-JP" sz="600" b="0" i="0" u="none" strike="noStrike">
                          <a:effectLst/>
                          <a:latin typeface="ＭＳ Ｐゴシック"/>
                        </a:rPr>
                        <a:t>800,000</a:t>
                      </a:r>
                    </a:p>
                  </a:txBody>
                  <a:tcPr marL="5028" marR="5028" marT="502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600" b="0" i="0" u="none" strike="noStrike">
                          <a:effectLst/>
                          <a:latin typeface="ＭＳ Ｐゴシック"/>
                        </a:rPr>
                        <a:t>　</a:t>
                      </a:r>
                    </a:p>
                  </a:txBody>
                  <a:tcPr marL="5028" marR="5028" marT="5029" marB="0" anchor="b">
                    <a:lnL>
                      <a:noFill/>
                    </a:lnL>
                    <a:lnR w="25400" cap="flat" cmpd="dbl"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ja-JP" altLang="en-US" sz="600" b="0" i="0" u="none" strike="noStrike">
                        <a:effectLst/>
                        <a:latin typeface="ＭＳ Ｐゴシック"/>
                      </a:endParaRPr>
                    </a:p>
                  </a:txBody>
                  <a:tcPr marL="5028" marR="5028" marT="5029"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gridSpan="3">
                  <a:txBody>
                    <a:bodyPr/>
                    <a:lstStyle/>
                    <a:p>
                      <a:pPr algn="l" fontAlgn="b"/>
                      <a:r>
                        <a:rPr lang="zh-TW" altLang="en-US" sz="600" b="0" i="0" u="none" strike="noStrike">
                          <a:effectLst/>
                          <a:latin typeface="ＭＳ Ｐゴシック"/>
                        </a:rPr>
                        <a:t>当期経常外増減額</a:t>
                      </a:r>
                    </a:p>
                  </a:txBody>
                  <a:tcPr marL="5028" marR="5028" marT="5029"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600" b="0" i="0" u="none" strike="noStrike">
                        <a:effectLst/>
                        <a:latin typeface="ＭＳ Ｐゴシック"/>
                      </a:endParaRPr>
                    </a:p>
                  </a:txBody>
                  <a:tcPr marL="5028" marR="5028" marT="50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600" b="0" i="0" u="none" strike="noStrike">
                          <a:effectLst/>
                          <a:latin typeface="ＭＳ Ｐゴシック"/>
                        </a:rPr>
                        <a:t>0</a:t>
                      </a:r>
                    </a:p>
                  </a:txBody>
                  <a:tcPr marL="5028" marR="5028" marT="50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a:noFill/>
                    </a:lnT>
                    <a:lnB>
                      <a:noFill/>
                    </a:lnB>
                  </a:tcPr>
                </a:tc>
              </a:tr>
              <a:tr h="101342">
                <a:tc>
                  <a:txBody>
                    <a:bodyPr/>
                    <a:lstStyle/>
                    <a:p>
                      <a:pPr algn="l" fontAlgn="b"/>
                      <a:r>
                        <a:rPr lang="ja-JP" altLang="en-US" sz="600" b="0" i="0" u="none" strike="noStrike">
                          <a:effectLst/>
                          <a:latin typeface="ＭＳ Ｐゴシック"/>
                        </a:rPr>
                        <a:t>　</a:t>
                      </a:r>
                    </a:p>
                  </a:txBody>
                  <a:tcPr marL="5028" marR="5028" marT="502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600" b="0" i="0" u="none" strike="noStrike">
                        <a:effectLst/>
                        <a:latin typeface="ＭＳ Ｐゴシック"/>
                      </a:endParaRP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600" b="0" i="0" u="none" strike="noStrike">
                        <a:effectLst/>
                        <a:latin typeface="ＭＳ Ｐゴシック"/>
                      </a:endParaRPr>
                    </a:p>
                  </a:txBody>
                  <a:tcPr marL="5028" marR="5028" marT="5029"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gridSpan="3">
                  <a:txBody>
                    <a:bodyPr/>
                    <a:lstStyle/>
                    <a:p>
                      <a:pPr algn="l" fontAlgn="b"/>
                      <a:r>
                        <a:rPr lang="zh-TW" altLang="en-US" sz="600" b="0" i="0" u="none" strike="noStrike">
                          <a:effectLst/>
                          <a:latin typeface="ＭＳ Ｐゴシック"/>
                        </a:rPr>
                        <a:t>事業間振替額</a:t>
                      </a:r>
                    </a:p>
                  </a:txBody>
                  <a:tcPr marL="5028" marR="5028" marT="5029"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600" b="0" i="0" u="none" strike="noStrike">
                        <a:effectLst/>
                        <a:latin typeface="ＭＳ Ｐゴシック"/>
                      </a:endParaRPr>
                    </a:p>
                  </a:txBody>
                  <a:tcPr marL="5028" marR="5028" marT="50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600" b="0" i="0" u="none" strike="noStrike">
                          <a:effectLst/>
                          <a:latin typeface="ＭＳ Ｐゴシック"/>
                        </a:rPr>
                        <a:t>200,000</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600" b="0" i="0" u="none" strike="noStrike">
                          <a:effectLst/>
                          <a:latin typeface="ＭＳ Ｐゴシック"/>
                        </a:rPr>
                        <a:t>200,000</a:t>
                      </a:r>
                    </a:p>
                  </a:txBody>
                  <a:tcPr marL="5028" marR="5028" marT="50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a:noFill/>
                    </a:lnT>
                    <a:lnB>
                      <a:noFill/>
                    </a:lnB>
                  </a:tcPr>
                </a:tc>
              </a:tr>
              <a:tr h="101342">
                <a:tc>
                  <a:txBody>
                    <a:bodyPr/>
                    <a:lstStyle/>
                    <a:p>
                      <a:pPr algn="l" fontAlgn="b"/>
                      <a:r>
                        <a:rPr lang="ja-JP" altLang="en-US" sz="600" b="0" i="0" u="none" strike="noStrike">
                          <a:effectLst/>
                          <a:latin typeface="ＭＳ Ｐゴシック"/>
                        </a:rPr>
                        <a:t>　</a:t>
                      </a:r>
                    </a:p>
                  </a:txBody>
                  <a:tcPr marL="5028" marR="5028" marT="502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gridSpan="4">
                  <a:txBody>
                    <a:bodyPr/>
                    <a:lstStyle/>
                    <a:p>
                      <a:pPr algn="l" fontAlgn="b"/>
                      <a:r>
                        <a:rPr lang="zh-TW" altLang="en-US" sz="600" b="0" i="0" u="none" strike="noStrike">
                          <a:effectLst/>
                          <a:latin typeface="ＭＳ Ｐゴシック"/>
                        </a:rPr>
                        <a:t>当期一般正味財産増減額</a:t>
                      </a:r>
                    </a:p>
                  </a:txBody>
                  <a:tcPr marL="5028" marR="5028" marT="5029"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r" fontAlgn="b"/>
                      <a:r>
                        <a:rPr lang="en-US" altLang="ja-JP" sz="600" b="0" i="0" u="none" strike="noStrike">
                          <a:effectLst/>
                          <a:latin typeface="ＭＳ Ｐゴシック"/>
                        </a:rPr>
                        <a:t>150,000</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600" b="0" i="0" u="none" strike="noStrike">
                          <a:effectLst/>
                          <a:latin typeface="ＭＳ Ｐゴシック"/>
                        </a:rPr>
                        <a:t>0</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600" b="0" i="0" u="none" strike="noStrike">
                          <a:effectLst/>
                          <a:latin typeface="ＭＳ Ｐゴシック"/>
                        </a:rPr>
                        <a:t>150,000</a:t>
                      </a:r>
                    </a:p>
                  </a:txBody>
                  <a:tcPr marL="5028" marR="5028" marT="50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a:noFill/>
                    </a:lnT>
                    <a:lnB>
                      <a:noFill/>
                    </a:lnB>
                  </a:tcPr>
                </a:tc>
              </a:tr>
              <a:tr h="183484">
                <a:tc>
                  <a:txBody>
                    <a:bodyPr/>
                    <a:lstStyle/>
                    <a:p>
                      <a:pPr algn="l" fontAlgn="b"/>
                      <a:r>
                        <a:rPr lang="ja-JP" altLang="en-US" sz="600" b="0" i="0" u="none" strike="noStrike">
                          <a:effectLst/>
                          <a:latin typeface="ＭＳ Ｐゴシック"/>
                        </a:rPr>
                        <a:t>　</a:t>
                      </a:r>
                    </a:p>
                  </a:txBody>
                  <a:tcPr marL="5028" marR="5028" marT="502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gridSpan="3">
                  <a:txBody>
                    <a:bodyPr/>
                    <a:lstStyle/>
                    <a:p>
                      <a:pPr algn="l" fontAlgn="b"/>
                      <a:r>
                        <a:rPr lang="ja-JP" altLang="en-US" sz="600" b="0" i="0" u="none" strike="noStrike">
                          <a:effectLst/>
                          <a:latin typeface="ＭＳ Ｐゴシック"/>
                        </a:rPr>
                        <a:t>一般正味財産期首残高</a:t>
                      </a:r>
                    </a:p>
                  </a:txBody>
                  <a:tcPr marL="5028" marR="5028" marT="5029"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600" b="0" i="0" u="none" strike="noStrike">
                        <a:effectLst/>
                        <a:latin typeface="ＭＳ Ｐゴシック"/>
                      </a:endParaRPr>
                    </a:p>
                  </a:txBody>
                  <a:tcPr marL="5028" marR="5028" marT="50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600" b="0" i="0" u="none" strike="noStrike">
                          <a:effectLst/>
                          <a:latin typeface="ＭＳ Ｐゴシック"/>
                        </a:rPr>
                        <a:t>0</a:t>
                      </a:r>
                    </a:p>
                  </a:txBody>
                  <a:tcPr marL="5028" marR="5028" marT="50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a:noFill/>
                    </a:lnT>
                    <a:lnB>
                      <a:noFill/>
                    </a:lnB>
                  </a:tcPr>
                </a:tc>
              </a:tr>
              <a:tr h="183484">
                <a:tc>
                  <a:txBody>
                    <a:bodyPr/>
                    <a:lstStyle/>
                    <a:p>
                      <a:pPr algn="l" fontAlgn="b"/>
                      <a:r>
                        <a:rPr lang="ja-JP" altLang="en-US" sz="600" b="0" i="0" u="none" strike="noStrike">
                          <a:effectLst/>
                          <a:latin typeface="ＭＳ Ｐゴシック"/>
                        </a:rPr>
                        <a:t>　</a:t>
                      </a:r>
                    </a:p>
                  </a:txBody>
                  <a:tcPr marL="5028" marR="5028" marT="502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dirty="0">
                        <a:effectLst/>
                        <a:latin typeface="ＭＳ Ｐゴシック"/>
                      </a:endParaRP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600" b="0" i="0" u="none" strike="noStrike">
                        <a:effectLst/>
                        <a:latin typeface="ＭＳ Ｐゴシック"/>
                      </a:endParaRPr>
                    </a:p>
                  </a:txBody>
                  <a:tcPr marL="5028" marR="5028" marT="5029" marB="0" anchor="b">
                    <a:lnL>
                      <a:noFill/>
                    </a:lnL>
                    <a:lnR>
                      <a:noFill/>
                    </a:lnR>
                    <a:lnT>
                      <a:noFill/>
                    </a:lnT>
                    <a:lnB>
                      <a:noFill/>
                    </a:lnB>
                  </a:tcPr>
                </a:tc>
                <a:tc gridSpan="3">
                  <a:txBody>
                    <a:bodyPr/>
                    <a:lstStyle/>
                    <a:p>
                      <a:pPr algn="l" fontAlgn="b"/>
                      <a:r>
                        <a:rPr lang="ja-JP" altLang="en-US" sz="600" b="0" i="0" u="none" strike="noStrike">
                          <a:effectLst/>
                          <a:latin typeface="ＭＳ Ｐゴシック"/>
                        </a:rPr>
                        <a:t>一般正味財産期末残高</a:t>
                      </a:r>
                    </a:p>
                  </a:txBody>
                  <a:tcPr marL="5028" marR="5028" marT="5029"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600" b="0" i="0" u="none" strike="noStrike">
                        <a:effectLst/>
                        <a:latin typeface="ＭＳ Ｐゴシック"/>
                      </a:endParaRPr>
                    </a:p>
                  </a:txBody>
                  <a:tcPr marL="5028" marR="5028" marT="50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600" b="0" i="0" u="none" strike="noStrike">
                          <a:effectLst/>
                          <a:latin typeface="ＭＳ Ｐゴシック"/>
                        </a:rPr>
                        <a:t>150,000</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600" b="0" i="0" u="none" strike="noStrike">
                          <a:effectLst/>
                          <a:latin typeface="ＭＳ Ｐゴシック"/>
                        </a:rPr>
                        <a:t>0</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ja-JP" sz="600" b="0" i="0" u="none" strike="noStrike">
                          <a:effectLst/>
                          <a:latin typeface="ＭＳ Ｐゴシック"/>
                        </a:rPr>
                        <a:t>150,000</a:t>
                      </a:r>
                    </a:p>
                  </a:txBody>
                  <a:tcPr marL="5028" marR="5028" marT="502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a:noFill/>
                    </a:lnT>
                    <a:lnB>
                      <a:noFill/>
                    </a:lnB>
                  </a:tcPr>
                </a:tc>
              </a:tr>
              <a:tr h="101342">
                <a:tc>
                  <a:txBody>
                    <a:bodyPr/>
                    <a:lstStyle/>
                    <a:p>
                      <a:pPr algn="l" fontAlgn="b"/>
                      <a:r>
                        <a:rPr lang="ja-JP" altLang="en-US" sz="600" b="0" i="0" u="none" strike="noStrike">
                          <a:effectLst/>
                          <a:latin typeface="ＭＳ Ｐゴシック"/>
                        </a:rPr>
                        <a:t>　</a:t>
                      </a:r>
                    </a:p>
                  </a:txBody>
                  <a:tcPr marL="5028" marR="5028" marT="5029"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ja-JP" altLang="en-US" sz="600" b="0" i="0" u="none" strike="noStrike">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ja-JP" altLang="en-US" sz="600" b="0" i="0" u="none" strike="noStrike">
                          <a:effectLst/>
                          <a:latin typeface="ＭＳ Ｐゴシック"/>
                        </a:rPr>
                        <a:t>　</a:t>
                      </a:r>
                    </a:p>
                  </a:txBody>
                  <a:tcPr marL="5028" marR="5028" marT="5029"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ja-JP" altLang="en-US" sz="600" b="0" i="0" u="none" strike="noStrike">
                          <a:effectLst/>
                          <a:latin typeface="ＭＳ Ｐゴシック"/>
                        </a:rPr>
                        <a:t>　</a:t>
                      </a:r>
                    </a:p>
                  </a:txBody>
                  <a:tcPr marL="5028" marR="5028" marT="50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ja-JP" altLang="en-US" sz="600" b="0" i="0" u="none" strike="noStrike">
                          <a:effectLst/>
                          <a:latin typeface="ＭＳ Ｐゴシック"/>
                        </a:rPr>
                        <a:t>　</a:t>
                      </a:r>
                    </a:p>
                  </a:txBody>
                  <a:tcPr marL="5028" marR="5028" marT="50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ja-JP" altLang="en-US" sz="600" b="0" i="0" u="none" strike="noStrike">
                          <a:effectLst/>
                          <a:latin typeface="ＭＳ Ｐゴシック"/>
                        </a:rPr>
                        <a:t>　</a:t>
                      </a:r>
                    </a:p>
                  </a:txBody>
                  <a:tcPr marL="5028" marR="5028" marT="50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ja-JP" altLang="en-US" sz="600" b="0" i="0" u="none" strike="noStrike">
                          <a:effectLst/>
                          <a:latin typeface="ＭＳ Ｐゴシック"/>
                        </a:rPr>
                        <a:t>　</a:t>
                      </a:r>
                    </a:p>
                  </a:txBody>
                  <a:tcPr marL="5028" marR="5028" marT="5029"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ja-JP" altLang="en-US" sz="600" b="0" i="0" u="none" strike="noStrike" dirty="0">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ja-JP" altLang="en-US" sz="600" b="0" i="0" u="none" strike="noStrike">
                          <a:effectLst/>
                          <a:latin typeface="ＭＳ Ｐゴシック"/>
                        </a:rPr>
                        <a:t>　</a:t>
                      </a:r>
                    </a:p>
                  </a:txBody>
                  <a:tcPr marL="5028" marR="5028" marT="5029" marB="0" anchor="b">
                    <a:lnL>
                      <a:noFill/>
                    </a:lnL>
                    <a:lnR w="25400" cap="flat" cmpd="dbl"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ja-JP" altLang="en-US" sz="600" b="0" i="0" u="none" strike="noStrike">
                          <a:effectLst/>
                          <a:latin typeface="ＭＳ Ｐゴシック"/>
                        </a:rPr>
                        <a:t>　</a:t>
                      </a:r>
                    </a:p>
                  </a:txBody>
                  <a:tcPr marL="5028" marR="5028" marT="5029" marB="0" anchor="b">
                    <a:lnL w="25400" cap="flat" cmpd="dbl"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ja-JP" altLang="en-US" sz="600" b="0" i="0" u="none" strike="noStrike">
                          <a:effectLst/>
                          <a:latin typeface="ＭＳ Ｐゴシック"/>
                        </a:rPr>
                        <a:t>　</a:t>
                      </a:r>
                    </a:p>
                  </a:txBody>
                  <a:tcPr marL="5028" marR="5028" marT="50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ja-JP" altLang="en-US" sz="600" b="0" i="0" u="none" strike="noStrike">
                          <a:effectLst/>
                          <a:latin typeface="ＭＳ Ｐゴシック"/>
                        </a:rPr>
                        <a:t>　</a:t>
                      </a:r>
                    </a:p>
                  </a:txBody>
                  <a:tcPr marL="5028" marR="5028" marT="50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ja-JP" altLang="en-US" sz="600" b="0" i="0" u="none" strike="noStrike">
                          <a:effectLst/>
                          <a:latin typeface="ＭＳ Ｐゴシック"/>
                        </a:rPr>
                        <a:t>　</a:t>
                      </a:r>
                    </a:p>
                  </a:txBody>
                  <a:tcPr marL="5028" marR="5028" marT="50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ja-JP" altLang="en-US" sz="600" b="0" i="0" u="none" strike="noStrike">
                          <a:effectLst/>
                          <a:latin typeface="ＭＳ Ｐゴシック"/>
                        </a:rPr>
                        <a:t>　</a:t>
                      </a:r>
                    </a:p>
                  </a:txBody>
                  <a:tcPr marL="5028" marR="5028" marT="50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ja-JP" altLang="en-US" sz="600" b="0" i="0" u="none" strike="noStrike">
                          <a:effectLst/>
                          <a:latin typeface="ＭＳ Ｐゴシック"/>
                        </a:rPr>
                        <a:t>　</a:t>
                      </a:r>
                    </a:p>
                  </a:txBody>
                  <a:tcPr marL="5028" marR="5028" marT="5029"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ja-JP" altLang="en-US" sz="600" b="0" i="0" u="none" strike="noStrike">
                          <a:effectLst/>
                          <a:latin typeface="ＭＳ Ｐゴシック"/>
                        </a:rPr>
                        <a:t>　</a:t>
                      </a:r>
                    </a:p>
                  </a:txBody>
                  <a:tcPr marL="5028" marR="5028" marT="5029"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ja-JP" altLang="en-US" sz="600" b="0" i="0" u="none" strike="noStrike" dirty="0">
                          <a:effectLst/>
                          <a:latin typeface="ＭＳ Ｐゴシック"/>
                        </a:rPr>
                        <a:t>　</a:t>
                      </a:r>
                    </a:p>
                  </a:txBody>
                  <a:tcPr marL="5028" marR="5028" marT="5029"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3603" name="Text Box 1947"/>
          <p:cNvSpPr txBox="1">
            <a:spLocks noChangeArrowheads="1"/>
          </p:cNvSpPr>
          <p:nvPr/>
        </p:nvSpPr>
        <p:spPr bwMode="auto">
          <a:xfrm>
            <a:off x="112713" y="5795963"/>
            <a:ext cx="1636712"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a:t>（予算）</a:t>
            </a:r>
            <a:endParaRPr lang="en-US" altLang="ja-JP" sz="1000">
              <a:solidFill>
                <a:srgbClr val="FF0000"/>
              </a:solidFill>
              <a:latin typeface="ＭＳ Ｐゴシック" panose="020B0600070205080204" pitchFamily="50" charset="-128"/>
            </a:endParaRPr>
          </a:p>
          <a:p>
            <a:pPr eaLnBrk="1" hangingPunct="1">
              <a:spcBef>
                <a:spcPct val="0"/>
              </a:spcBef>
              <a:buFontTx/>
              <a:buNone/>
            </a:pPr>
            <a:endParaRPr lang="ja-JP" altLang="en-US" sz="100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TotalTime>
  <Words>365</Words>
  <Application>Microsoft Office PowerPoint</Application>
  <PresentationFormat>画面に合わせる (4:3)</PresentationFormat>
  <Paragraphs>291</Paragraphs>
  <Slides>2</Slides>
  <Notes>1</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3</vt:i4>
      </vt:variant>
      <vt:variant>
        <vt:lpstr>スライド タイトル</vt:lpstr>
      </vt:variant>
      <vt:variant>
        <vt:i4>2</vt:i4>
      </vt:variant>
    </vt:vector>
  </HeadingPairs>
  <TitlesOfParts>
    <vt:vector size="11" baseType="lpstr">
      <vt:lpstr>Arial</vt:lpstr>
      <vt:lpstr>ＭＳ Ｐゴシック</vt:lpstr>
      <vt:lpstr>Calibri</vt:lpstr>
      <vt:lpstr>Times New Roman</vt:lpstr>
      <vt:lpstr>ＭＳ Ｐ明朝</vt:lpstr>
      <vt:lpstr>標準デザイン</vt:lpstr>
      <vt:lpstr>Microsoft Excel ワークシート</vt:lpstr>
      <vt:lpstr>Microsoft Excel 97-2003 Worksheet</vt:lpstr>
      <vt:lpstr>Microsoft Excel 97-2003 ワークシート</vt:lpstr>
      <vt:lpstr>PowerPoint プレゼンテーション</vt:lpstr>
      <vt:lpstr>PowerPoint プレゼンテーション</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吉田英雄</dc:creator>
  <cp:lastModifiedBy>Keikin15_P</cp:lastModifiedBy>
  <cp:revision>13</cp:revision>
  <dcterms:created xsi:type="dcterms:W3CDTF">2011-08-08T02:51:10Z</dcterms:created>
  <dcterms:modified xsi:type="dcterms:W3CDTF">2017-12-10T06:44:21Z</dcterms:modified>
</cp:coreProperties>
</file>