
<file path=[Content_Types].xml><?xml version="1.0" encoding="utf-8"?>
<Types xmlns="http://schemas.openxmlformats.org/package/2006/content-types">
  <Default Extension="bin" ContentType="application/vnd.openxmlformats-officedocument.oleObject"/>
  <Default Extension="emf" ContentType="image/x-e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9" r:id="rId3"/>
  </p:sldIdLst>
  <p:sldSz cx="6858000" cy="9144000" type="screen4x3"/>
  <p:notesSz cx="6858000" cy="9144000"/>
  <p:defaultTextStyle>
    <a:defPPr>
      <a:defRPr lang="ja-JP"/>
    </a:defPPr>
    <a:lvl1pPr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fontAlgn="base">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456" autoAdjust="0"/>
    <p:restoredTop sz="94660"/>
  </p:normalViewPr>
  <p:slideViewPr>
    <p:cSldViewPr>
      <p:cViewPr>
        <p:scale>
          <a:sx n="90" d="100"/>
          <a:sy n="90" d="100"/>
        </p:scale>
        <p:origin x="2076" y="66"/>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A0F9FE16-343F-4DAA-B8BD-7A33F10B3684}" type="datetimeFigureOut">
              <a:rPr lang="ja-JP" altLang="en-US"/>
              <a:pPr>
                <a:defRPr/>
              </a:pPr>
              <a:t>2017/12/10</a:t>
            </a:fld>
            <a:endParaRPr lang="ja-JP" altLang="en-US"/>
          </a:p>
        </p:txBody>
      </p:sp>
      <p:sp>
        <p:nvSpPr>
          <p:cNvPr id="4" name="スライド イメージ プレースホルダー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pPr lvl="0"/>
            <a:endParaRPr lang="ja-JP" altLang="en-US" noProof="0" smtClean="0"/>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B3EC44C5-9519-4227-A353-8C7DF690A944}" type="slidenum">
              <a:rPr lang="ja-JP" altLang="en-US"/>
              <a:pPr/>
              <a:t>‹#›</a:t>
            </a:fld>
            <a:endParaRPr lang="ja-JP" altLang="en-US"/>
          </a:p>
        </p:txBody>
      </p:sp>
    </p:spTree>
    <p:extLst>
      <p:ext uri="{BB962C8B-B14F-4D97-AF65-F5344CB8AC3E}">
        <p14:creationId xmlns:p14="http://schemas.microsoft.com/office/powerpoint/2010/main" val="30597970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1"/>
          <p:cNvSpPr>
            <a:spLocks noGrp="1" noRot="1" noChangeAspect="1" noChangeArrowheads="1" noTextEdit="1"/>
          </p:cNvSpPr>
          <p:nvPr>
            <p:ph type="sldImg"/>
          </p:nvPr>
        </p:nvSpPr>
        <p:spPr bwMode="auto">
          <a:xfrm>
            <a:off x="2143125" y="695325"/>
            <a:ext cx="2571750" cy="3429000"/>
          </a:xfrm>
          <a:solidFill>
            <a:srgbClr val="FFFFFF"/>
          </a:solidFill>
          <a:ln>
            <a:solidFill>
              <a:srgbClr val="000000"/>
            </a:solidFill>
            <a:miter lim="800000"/>
            <a:headEnd/>
            <a:tailEnd/>
          </a:ln>
        </p:spPr>
      </p:sp>
      <p:sp>
        <p:nvSpPr>
          <p:cNvPr id="5123" name="Rectangle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numCol="1" anchor="ctr" anchorCtr="0" compatLnSpc="1">
            <a:prstTxWarp prst="textNoShape">
              <a:avLst/>
            </a:prstTxWarp>
          </a:bodyPr>
          <a:lstStyle/>
          <a:p>
            <a:pPr eaLnBrk="1" hangingPunct="1"/>
            <a:endParaRPr lang="ja-JP" altLang="ja-JP" smtClean="0"/>
          </a:p>
        </p:txBody>
      </p:sp>
    </p:spTree>
    <p:extLst>
      <p:ext uri="{BB962C8B-B14F-4D97-AF65-F5344CB8AC3E}">
        <p14:creationId xmlns:p14="http://schemas.microsoft.com/office/powerpoint/2010/main" val="28529498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038"/>
            <a:ext cx="5829300" cy="1960562"/>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F95CD878-2989-4978-B467-944F263D392B}" type="slidenum">
              <a:rPr lang="en-US" altLang="ja-JP"/>
              <a:pPr/>
              <a:t>‹#›</a:t>
            </a:fld>
            <a:endParaRPr lang="en-US" altLang="ja-JP"/>
          </a:p>
        </p:txBody>
      </p:sp>
    </p:spTree>
    <p:extLst>
      <p:ext uri="{BB962C8B-B14F-4D97-AF65-F5344CB8AC3E}">
        <p14:creationId xmlns:p14="http://schemas.microsoft.com/office/powerpoint/2010/main" val="38217531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8A0FEFA8-9B7F-4E5B-AF7B-FFB23AE11273}" type="slidenum">
              <a:rPr lang="en-US" altLang="ja-JP"/>
              <a:pPr/>
              <a:t>‹#›</a:t>
            </a:fld>
            <a:endParaRPr lang="en-US" altLang="ja-JP"/>
          </a:p>
        </p:txBody>
      </p:sp>
    </p:spTree>
    <p:extLst>
      <p:ext uri="{BB962C8B-B14F-4D97-AF65-F5344CB8AC3E}">
        <p14:creationId xmlns:p14="http://schemas.microsoft.com/office/powerpoint/2010/main" val="26001424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66713"/>
            <a:ext cx="1543050" cy="7800975"/>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42900" y="366713"/>
            <a:ext cx="4476750" cy="7800975"/>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03D5711B-2BD7-4645-9428-C0EDB523D010}" type="slidenum">
              <a:rPr lang="en-US" altLang="ja-JP"/>
              <a:pPr/>
              <a:t>‹#›</a:t>
            </a:fld>
            <a:endParaRPr lang="en-US" altLang="ja-JP"/>
          </a:p>
        </p:txBody>
      </p:sp>
    </p:spTree>
    <p:extLst>
      <p:ext uri="{BB962C8B-B14F-4D97-AF65-F5344CB8AC3E}">
        <p14:creationId xmlns:p14="http://schemas.microsoft.com/office/powerpoint/2010/main" val="42298329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342900" y="366713"/>
            <a:ext cx="6172200" cy="78009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2010CE09-CC76-4D3F-A5D4-3100AD067701}" type="slidenum">
              <a:rPr lang="en-US" altLang="ja-JP"/>
              <a:pPr/>
              <a:t>‹#›</a:t>
            </a:fld>
            <a:endParaRPr lang="en-US" altLang="ja-JP"/>
          </a:p>
        </p:txBody>
      </p:sp>
    </p:spTree>
    <p:extLst>
      <p:ext uri="{BB962C8B-B14F-4D97-AF65-F5344CB8AC3E}">
        <p14:creationId xmlns:p14="http://schemas.microsoft.com/office/powerpoint/2010/main" val="1279313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93A1C92E-C7AB-4357-9C4C-47A911442280}" type="slidenum">
              <a:rPr lang="en-US" altLang="ja-JP"/>
              <a:pPr/>
              <a:t>‹#›</a:t>
            </a:fld>
            <a:endParaRPr lang="en-US" altLang="ja-JP"/>
          </a:p>
        </p:txBody>
      </p:sp>
    </p:spTree>
    <p:extLst>
      <p:ext uri="{BB962C8B-B14F-4D97-AF65-F5344CB8AC3E}">
        <p14:creationId xmlns:p14="http://schemas.microsoft.com/office/powerpoint/2010/main" val="9393680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5875338"/>
            <a:ext cx="5829300" cy="1816100"/>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41338" y="3875088"/>
            <a:ext cx="5829300" cy="200025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fld id="{0B133697-D72E-4DF0-BAB9-6D65BF120D05}" type="slidenum">
              <a:rPr lang="en-US" altLang="ja-JP"/>
              <a:pPr/>
              <a:t>‹#›</a:t>
            </a:fld>
            <a:endParaRPr lang="en-US" altLang="ja-JP"/>
          </a:p>
        </p:txBody>
      </p:sp>
    </p:spTree>
    <p:extLst>
      <p:ext uri="{BB962C8B-B14F-4D97-AF65-F5344CB8AC3E}">
        <p14:creationId xmlns:p14="http://schemas.microsoft.com/office/powerpoint/2010/main" val="1485327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133600"/>
            <a:ext cx="3009900" cy="60340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659B521E-E02C-45F5-A357-C465EA19CD2A}" type="slidenum">
              <a:rPr lang="en-US" altLang="ja-JP"/>
              <a:pPr/>
              <a:t>‹#›</a:t>
            </a:fld>
            <a:endParaRPr lang="en-US" altLang="ja-JP"/>
          </a:p>
        </p:txBody>
      </p:sp>
    </p:spTree>
    <p:extLst>
      <p:ext uri="{BB962C8B-B14F-4D97-AF65-F5344CB8AC3E}">
        <p14:creationId xmlns:p14="http://schemas.microsoft.com/office/powerpoint/2010/main" val="252389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342900" y="2046288"/>
            <a:ext cx="3030538"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342900" y="2900363"/>
            <a:ext cx="3030538"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84563" y="2046288"/>
            <a:ext cx="3030537" cy="85407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84563" y="2900363"/>
            <a:ext cx="3030537" cy="52673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fld id="{055D5B55-C32E-4216-AFC2-8D5350C4828D}" type="slidenum">
              <a:rPr lang="en-US" altLang="ja-JP"/>
              <a:pPr/>
              <a:t>‹#›</a:t>
            </a:fld>
            <a:endParaRPr lang="en-US" altLang="ja-JP"/>
          </a:p>
        </p:txBody>
      </p:sp>
    </p:spTree>
    <p:extLst>
      <p:ext uri="{BB962C8B-B14F-4D97-AF65-F5344CB8AC3E}">
        <p14:creationId xmlns:p14="http://schemas.microsoft.com/office/powerpoint/2010/main" val="2918695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fld id="{2790D2CD-F971-40F4-8AD2-47CB95A483DF}" type="slidenum">
              <a:rPr lang="en-US" altLang="ja-JP"/>
              <a:pPr/>
              <a:t>‹#›</a:t>
            </a:fld>
            <a:endParaRPr lang="en-US" altLang="ja-JP"/>
          </a:p>
        </p:txBody>
      </p:sp>
    </p:spTree>
    <p:extLst>
      <p:ext uri="{BB962C8B-B14F-4D97-AF65-F5344CB8AC3E}">
        <p14:creationId xmlns:p14="http://schemas.microsoft.com/office/powerpoint/2010/main" val="19122298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fld id="{1EAA8012-5BAE-46D7-A46E-AD54D55FE337}" type="slidenum">
              <a:rPr lang="en-US" altLang="ja-JP"/>
              <a:pPr/>
              <a:t>‹#›</a:t>
            </a:fld>
            <a:endParaRPr lang="en-US" altLang="ja-JP"/>
          </a:p>
        </p:txBody>
      </p:sp>
    </p:spTree>
    <p:extLst>
      <p:ext uri="{BB962C8B-B14F-4D97-AF65-F5344CB8AC3E}">
        <p14:creationId xmlns:p14="http://schemas.microsoft.com/office/powerpoint/2010/main" val="1572072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3538"/>
            <a:ext cx="2255838" cy="1549400"/>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681288" y="363538"/>
            <a:ext cx="3833812" cy="78041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42900" y="1912938"/>
            <a:ext cx="2255838" cy="62547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8613BCA1-F4D8-4A60-A9D0-F78669FF032C}" type="slidenum">
              <a:rPr lang="en-US" altLang="ja-JP"/>
              <a:pPr/>
              <a:t>‹#›</a:t>
            </a:fld>
            <a:endParaRPr lang="en-US" altLang="ja-JP"/>
          </a:p>
        </p:txBody>
      </p:sp>
    </p:spTree>
    <p:extLst>
      <p:ext uri="{BB962C8B-B14F-4D97-AF65-F5344CB8AC3E}">
        <p14:creationId xmlns:p14="http://schemas.microsoft.com/office/powerpoint/2010/main" val="1412503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400800"/>
            <a:ext cx="4114800" cy="755650"/>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344613" y="81756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344613" y="7156450"/>
            <a:ext cx="4114800" cy="10731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fld id="{62AE1E82-4C89-41B2-AAB3-AFCB73735F1E}" type="slidenum">
              <a:rPr lang="en-US" altLang="ja-JP"/>
              <a:pPr/>
              <a:t>‹#›</a:t>
            </a:fld>
            <a:endParaRPr lang="en-US" altLang="ja-JP"/>
          </a:p>
        </p:txBody>
      </p:sp>
    </p:spTree>
    <p:extLst>
      <p:ext uri="{BB962C8B-B14F-4D97-AF65-F5344CB8AC3E}">
        <p14:creationId xmlns:p14="http://schemas.microsoft.com/office/powerpoint/2010/main" val="30150054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66713"/>
            <a:ext cx="617220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133600"/>
            <a:ext cx="6172200" cy="603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pPr>
              <a:defRPr/>
            </a:pPr>
            <a:endParaRPr lang="en-US" altLang="ja-JP"/>
          </a:p>
        </p:txBody>
      </p:sp>
      <p:sp>
        <p:nvSpPr>
          <p:cNvPr id="1029" name="Rectangle 5"/>
          <p:cNvSpPr>
            <a:spLocks noGrp="1" noChangeArrowheads="1"/>
          </p:cNvSpPr>
          <p:nvPr>
            <p:ph type="ftr" sz="quarter" idx="3"/>
          </p:nvPr>
        </p:nvSpPr>
        <p:spPr bwMode="auto">
          <a:xfrm>
            <a:off x="2343150" y="8326438"/>
            <a:ext cx="21717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4914900" y="8326438"/>
            <a:ext cx="1600200" cy="63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362F3786-26A8-4617-8564-4DFE53F281D2}" type="slidenum">
              <a:rPr lang="en-US" altLang="ja-JP"/>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7" Type="http://schemas.openxmlformats.org/officeDocument/2006/relationships/image" Target="../media/image2.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Excel_97-2003_______1.xls"/><Relationship Id="rId5" Type="http://schemas.openxmlformats.org/officeDocument/2006/relationships/oleObject" Target="../embeddings/oleObject2.bin"/><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3.emf"/><Relationship Id="rId5" Type="http://schemas.openxmlformats.org/officeDocument/2006/relationships/oleObject" Target="../embeddings/Microsoft_Excel_97-2003_______2.xls"/><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ChangeArrowheads="1"/>
          </p:cNvSpPr>
          <p:nvPr/>
        </p:nvSpPr>
        <p:spPr bwMode="auto">
          <a:xfrm>
            <a:off x="71438" y="395288"/>
            <a:ext cx="6742112" cy="8712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p>
        </p:txBody>
      </p:sp>
      <p:sp>
        <p:nvSpPr>
          <p:cNvPr id="2051" name="Text Box 5"/>
          <p:cNvSpPr txBox="1">
            <a:spLocks noChangeArrowheads="1"/>
          </p:cNvSpPr>
          <p:nvPr/>
        </p:nvSpPr>
        <p:spPr bwMode="auto">
          <a:xfrm>
            <a:off x="287338" y="34925"/>
            <a:ext cx="4797425"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ja-JP" sz="1800" dirty="0"/>
              <a:t>研究部会事業計画・予算案（新規設立申請用）</a:t>
            </a:r>
            <a:endParaRPr lang="ja-JP" altLang="en-US" sz="1800" dirty="0"/>
          </a:p>
        </p:txBody>
      </p:sp>
      <p:sp>
        <p:nvSpPr>
          <p:cNvPr id="2052" name="Line 6"/>
          <p:cNvSpPr>
            <a:spLocks noChangeShapeType="1"/>
          </p:cNvSpPr>
          <p:nvPr/>
        </p:nvSpPr>
        <p:spPr bwMode="auto">
          <a:xfrm>
            <a:off x="71438" y="684213"/>
            <a:ext cx="6742112"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3" name="Line 7"/>
          <p:cNvSpPr>
            <a:spLocks noChangeShapeType="1"/>
          </p:cNvSpPr>
          <p:nvPr/>
        </p:nvSpPr>
        <p:spPr bwMode="auto">
          <a:xfrm>
            <a:off x="71438" y="1331913"/>
            <a:ext cx="6742112"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4" name="Line 8"/>
          <p:cNvSpPr>
            <a:spLocks noChangeShapeType="1"/>
          </p:cNvSpPr>
          <p:nvPr/>
        </p:nvSpPr>
        <p:spPr bwMode="auto">
          <a:xfrm>
            <a:off x="71438" y="1619250"/>
            <a:ext cx="6742112"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5" name="Text Box 9"/>
          <p:cNvSpPr txBox="1">
            <a:spLocks noChangeArrowheads="1"/>
          </p:cNvSpPr>
          <p:nvPr/>
        </p:nvSpPr>
        <p:spPr bwMode="auto">
          <a:xfrm>
            <a:off x="112713" y="419100"/>
            <a:ext cx="5651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部会名</a:t>
            </a:r>
          </a:p>
        </p:txBody>
      </p:sp>
      <p:sp>
        <p:nvSpPr>
          <p:cNvPr id="2056" name="Text Box 10"/>
          <p:cNvSpPr txBox="1">
            <a:spLocks noChangeArrowheads="1"/>
          </p:cNvSpPr>
          <p:nvPr/>
        </p:nvSpPr>
        <p:spPr bwMode="auto">
          <a:xfrm>
            <a:off x="112713" y="1331913"/>
            <a:ext cx="8191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部会の目的</a:t>
            </a:r>
          </a:p>
        </p:txBody>
      </p:sp>
      <p:sp>
        <p:nvSpPr>
          <p:cNvPr id="2057" name="Text Box 11"/>
          <p:cNvSpPr txBox="1">
            <a:spLocks noChangeArrowheads="1"/>
          </p:cNvSpPr>
          <p:nvPr/>
        </p:nvSpPr>
        <p:spPr bwMode="auto">
          <a:xfrm>
            <a:off x="112713" y="1590675"/>
            <a:ext cx="3172663"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dirty="0"/>
              <a:t>４年間の目標（到達点）　期間</a:t>
            </a:r>
            <a:r>
              <a:rPr lang="ja-JP" altLang="en-US" sz="1000" dirty="0" smtClean="0"/>
              <a:t>（</a:t>
            </a:r>
            <a:r>
              <a:rPr lang="en-US" altLang="ja-JP" sz="1000" dirty="0" smtClean="0"/>
              <a:t>2018</a:t>
            </a:r>
            <a:r>
              <a:rPr lang="ja-JP" altLang="en-US" sz="1000" dirty="0" smtClean="0"/>
              <a:t>年度～</a:t>
            </a:r>
            <a:r>
              <a:rPr lang="en-US" altLang="ja-JP" sz="1000" dirty="0" smtClean="0"/>
              <a:t>2021</a:t>
            </a:r>
            <a:r>
              <a:rPr lang="ja-JP" altLang="en-US" sz="1000" dirty="0" smtClean="0"/>
              <a:t>年度</a:t>
            </a:r>
            <a:r>
              <a:rPr lang="ja-JP" altLang="en-US" sz="1000" dirty="0"/>
              <a:t>）</a:t>
            </a:r>
          </a:p>
        </p:txBody>
      </p:sp>
      <p:sp>
        <p:nvSpPr>
          <p:cNvPr id="2058" name="Line 12"/>
          <p:cNvSpPr>
            <a:spLocks noChangeShapeType="1"/>
          </p:cNvSpPr>
          <p:nvPr/>
        </p:nvSpPr>
        <p:spPr bwMode="auto">
          <a:xfrm>
            <a:off x="71438" y="4716463"/>
            <a:ext cx="6742112" cy="1587"/>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59" name="Text Box 13"/>
          <p:cNvSpPr txBox="1">
            <a:spLocks noChangeArrowheads="1"/>
          </p:cNvSpPr>
          <p:nvPr/>
        </p:nvSpPr>
        <p:spPr bwMode="auto">
          <a:xfrm>
            <a:off x="112713" y="2311400"/>
            <a:ext cx="11366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スケジュール（表）</a:t>
            </a:r>
          </a:p>
        </p:txBody>
      </p:sp>
      <p:sp>
        <p:nvSpPr>
          <p:cNvPr id="2060" name="Text Box 14"/>
          <p:cNvSpPr txBox="1">
            <a:spLocks noChangeArrowheads="1"/>
          </p:cNvSpPr>
          <p:nvPr/>
        </p:nvSpPr>
        <p:spPr bwMode="auto">
          <a:xfrm>
            <a:off x="112713" y="4740275"/>
            <a:ext cx="1338262"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初年度の目標（計画）</a:t>
            </a:r>
          </a:p>
        </p:txBody>
      </p:sp>
      <p:sp>
        <p:nvSpPr>
          <p:cNvPr id="2061" name="Text Box 15"/>
          <p:cNvSpPr txBox="1">
            <a:spLocks noChangeArrowheads="1"/>
          </p:cNvSpPr>
          <p:nvPr/>
        </p:nvSpPr>
        <p:spPr bwMode="auto">
          <a:xfrm>
            <a:off x="112713" y="708025"/>
            <a:ext cx="5651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参加者</a:t>
            </a:r>
          </a:p>
        </p:txBody>
      </p:sp>
      <p:sp>
        <p:nvSpPr>
          <p:cNvPr id="2062" name="Line 16"/>
          <p:cNvSpPr>
            <a:spLocks noChangeShapeType="1"/>
          </p:cNvSpPr>
          <p:nvPr/>
        </p:nvSpPr>
        <p:spPr bwMode="auto">
          <a:xfrm>
            <a:off x="71438" y="2339975"/>
            <a:ext cx="6742112" cy="15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a:p>
        </p:txBody>
      </p:sp>
      <p:sp>
        <p:nvSpPr>
          <p:cNvPr id="2063" name="Text Box 606"/>
          <p:cNvSpPr txBox="1">
            <a:spLocks noChangeArrowheads="1"/>
          </p:cNvSpPr>
          <p:nvPr/>
        </p:nvSpPr>
        <p:spPr bwMode="auto">
          <a:xfrm>
            <a:off x="5092700" y="144463"/>
            <a:ext cx="10731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全体計画作成日</a:t>
            </a:r>
          </a:p>
        </p:txBody>
      </p:sp>
      <p:sp>
        <p:nvSpPr>
          <p:cNvPr id="2064" name="Text Box 607"/>
          <p:cNvSpPr txBox="1">
            <a:spLocks noChangeArrowheads="1"/>
          </p:cNvSpPr>
          <p:nvPr/>
        </p:nvSpPr>
        <p:spPr bwMode="auto">
          <a:xfrm>
            <a:off x="6032500" y="144463"/>
            <a:ext cx="56515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作成者</a:t>
            </a:r>
          </a:p>
        </p:txBody>
      </p:sp>
      <p:sp>
        <p:nvSpPr>
          <p:cNvPr id="2065" name="Text Box 612"/>
          <p:cNvSpPr txBox="1">
            <a:spLocks noChangeArrowheads="1"/>
          </p:cNvSpPr>
          <p:nvPr/>
        </p:nvSpPr>
        <p:spPr bwMode="auto">
          <a:xfrm>
            <a:off x="5661025" y="4716463"/>
            <a:ext cx="11969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（作成者　　　　　　）</a:t>
            </a:r>
          </a:p>
        </p:txBody>
      </p:sp>
      <p:sp>
        <p:nvSpPr>
          <p:cNvPr id="2066" name="Text Box 614"/>
          <p:cNvSpPr txBox="1">
            <a:spLocks noChangeArrowheads="1"/>
          </p:cNvSpPr>
          <p:nvPr/>
        </p:nvSpPr>
        <p:spPr bwMode="auto">
          <a:xfrm>
            <a:off x="112713" y="4932363"/>
            <a:ext cx="6556375"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（目標））</a:t>
            </a:r>
            <a:endParaRPr lang="en-US" altLang="ja-JP" sz="1000">
              <a:solidFill>
                <a:srgbClr val="FF0000"/>
              </a:solidFill>
              <a:latin typeface="ＭＳ Ｐゴシック" panose="020B0600070205080204" pitchFamily="50" charset="-128"/>
            </a:endParaRPr>
          </a:p>
          <a:p>
            <a:pPr eaLnBrk="1" hangingPunct="1">
              <a:spcBef>
                <a:spcPct val="0"/>
              </a:spcBef>
              <a:buFontTx/>
              <a:buNone/>
            </a:pPr>
            <a:endParaRPr lang="ja-JP" altLang="en-US" sz="1000"/>
          </a:p>
        </p:txBody>
      </p:sp>
      <p:sp>
        <p:nvSpPr>
          <p:cNvPr id="2067" name="Text Box 1947"/>
          <p:cNvSpPr txBox="1">
            <a:spLocks noChangeArrowheads="1"/>
          </p:cNvSpPr>
          <p:nvPr/>
        </p:nvSpPr>
        <p:spPr bwMode="auto">
          <a:xfrm>
            <a:off x="112713" y="5910263"/>
            <a:ext cx="16510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（予算）</a:t>
            </a:r>
          </a:p>
        </p:txBody>
      </p:sp>
      <p:graphicFrame>
        <p:nvGraphicFramePr>
          <p:cNvPr id="2068" name="Object 4890"/>
          <p:cNvGraphicFramePr>
            <a:graphicFrameLocks noChangeAspect="1"/>
          </p:cNvGraphicFramePr>
          <p:nvPr/>
        </p:nvGraphicFramePr>
        <p:xfrm>
          <a:off x="115888" y="2530475"/>
          <a:ext cx="6665912" cy="2160588"/>
        </p:xfrm>
        <a:graphic>
          <a:graphicData uri="http://schemas.openxmlformats.org/presentationml/2006/ole">
            <mc:AlternateContent xmlns:mc="http://schemas.openxmlformats.org/markup-compatibility/2006">
              <mc:Choice xmlns:v="urn:schemas-microsoft-com:vml" Requires="v">
                <p:oleObj spid="_x0000_s2070" name="ワークシート" r:id="rId3" imgW="4895850" imgH="1552448" progId="Excel.Sheet.8">
                  <p:embed/>
                </p:oleObj>
              </mc:Choice>
              <mc:Fallback>
                <p:oleObj name="ワークシート" r:id="rId3" imgW="4895850" imgH="1552448" progId="Excel.Sheet.8">
                  <p:embed/>
                  <p:pic>
                    <p:nvPicPr>
                      <p:cNvPr id="0" name="Object 489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888" y="2530475"/>
                        <a:ext cx="6665912" cy="2160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2069" name="オブジェクト 2"/>
          <p:cNvGraphicFramePr>
            <a:graphicFrameLocks noChangeAspect="1"/>
          </p:cNvGraphicFramePr>
          <p:nvPr/>
        </p:nvGraphicFramePr>
        <p:xfrm>
          <a:off x="158750" y="6156325"/>
          <a:ext cx="6511925" cy="2541588"/>
        </p:xfrm>
        <a:graphic>
          <a:graphicData uri="http://schemas.openxmlformats.org/presentationml/2006/ole">
            <mc:AlternateContent xmlns:mc="http://schemas.openxmlformats.org/markup-compatibility/2006">
              <mc:Choice xmlns:v="urn:schemas-microsoft-com:vml" Requires="v">
                <p:oleObj spid="_x0000_s2071" name="ワークシート" r:id="rId6" imgW="11229967" imgH="4381560" progId="Excel.Sheet.8">
                  <p:embed/>
                </p:oleObj>
              </mc:Choice>
              <mc:Fallback>
                <p:oleObj name="ワークシート" r:id="rId6" imgW="11229967" imgH="4381560" progId="Excel.Sheet.8">
                  <p:embed/>
                  <p:pic>
                    <p:nvPicPr>
                      <p:cNvPr id="0" name="オブジェクト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8750" y="6156325"/>
                        <a:ext cx="6511925" cy="254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ChangeArrowheads="1"/>
          </p:cNvSpPr>
          <p:nvPr/>
        </p:nvSpPr>
        <p:spPr bwMode="auto">
          <a:xfrm>
            <a:off x="71438" y="395288"/>
            <a:ext cx="6742112" cy="8712200"/>
          </a:xfrm>
          <a:prstGeom prst="rect">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endParaRPr lang="ja-JP" altLang="en-US" sz="1800">
              <a:solidFill>
                <a:srgbClr val="FFFFFF"/>
              </a:solidFill>
            </a:endParaRPr>
          </a:p>
        </p:txBody>
      </p:sp>
      <p:sp>
        <p:nvSpPr>
          <p:cNvPr id="3075" name="Text Box 2"/>
          <p:cNvSpPr txBox="1">
            <a:spLocks noChangeArrowheads="1"/>
          </p:cNvSpPr>
          <p:nvPr/>
        </p:nvSpPr>
        <p:spPr bwMode="auto">
          <a:xfrm>
            <a:off x="982663" y="34925"/>
            <a:ext cx="23907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800">
                <a:solidFill>
                  <a:srgbClr val="000000"/>
                </a:solidFill>
              </a:rPr>
              <a:t>研究部会　事業報告書</a:t>
            </a:r>
          </a:p>
        </p:txBody>
      </p:sp>
      <p:sp>
        <p:nvSpPr>
          <p:cNvPr id="3076" name="Line 3"/>
          <p:cNvSpPr>
            <a:spLocks noChangeShapeType="1"/>
          </p:cNvSpPr>
          <p:nvPr/>
        </p:nvSpPr>
        <p:spPr bwMode="auto">
          <a:xfrm>
            <a:off x="71438" y="684213"/>
            <a:ext cx="6742112" cy="1587"/>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ja-JP" altLang="en-US"/>
          </a:p>
        </p:txBody>
      </p:sp>
      <p:sp>
        <p:nvSpPr>
          <p:cNvPr id="3077" name="Line 4"/>
          <p:cNvSpPr>
            <a:spLocks noChangeShapeType="1"/>
          </p:cNvSpPr>
          <p:nvPr/>
        </p:nvSpPr>
        <p:spPr bwMode="auto">
          <a:xfrm>
            <a:off x="71438" y="1295400"/>
            <a:ext cx="6742112"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ja-JP" altLang="en-US"/>
          </a:p>
        </p:txBody>
      </p:sp>
      <p:sp>
        <p:nvSpPr>
          <p:cNvPr id="3078" name="Line 5"/>
          <p:cNvSpPr>
            <a:spLocks noChangeShapeType="1"/>
          </p:cNvSpPr>
          <p:nvPr/>
        </p:nvSpPr>
        <p:spPr bwMode="auto">
          <a:xfrm>
            <a:off x="71438" y="1727200"/>
            <a:ext cx="6742112"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ja-JP" altLang="en-US"/>
          </a:p>
        </p:txBody>
      </p:sp>
      <p:sp>
        <p:nvSpPr>
          <p:cNvPr id="3079" name="Text Box 6"/>
          <p:cNvSpPr txBox="1">
            <a:spLocks noChangeArrowheads="1"/>
          </p:cNvSpPr>
          <p:nvPr/>
        </p:nvSpPr>
        <p:spPr bwMode="auto">
          <a:xfrm>
            <a:off x="117475" y="419100"/>
            <a:ext cx="3078163"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a:solidFill>
                  <a:srgbClr val="000000"/>
                </a:solidFill>
              </a:rPr>
              <a:t>部会名：</a:t>
            </a:r>
            <a:r>
              <a:rPr lang="ja-JP" altLang="en-US" sz="1000">
                <a:solidFill>
                  <a:srgbClr val="000000"/>
                </a:solidFill>
              </a:rPr>
              <a:t>　加工と熱処理による優先方位制御研究部会</a:t>
            </a:r>
            <a:endParaRPr lang="en-US" altLang="ja-JP" sz="1000">
              <a:solidFill>
                <a:srgbClr val="000000"/>
              </a:solidFill>
            </a:endParaRPr>
          </a:p>
        </p:txBody>
      </p:sp>
      <p:sp>
        <p:nvSpPr>
          <p:cNvPr id="3080" name="Text Box 7"/>
          <p:cNvSpPr txBox="1">
            <a:spLocks noChangeArrowheads="1"/>
          </p:cNvSpPr>
          <p:nvPr/>
        </p:nvSpPr>
        <p:spPr bwMode="auto">
          <a:xfrm>
            <a:off x="115888" y="1295400"/>
            <a:ext cx="6697662" cy="398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spcBef>
                <a:spcPct val="20000"/>
              </a:spcBef>
              <a:buChar char="•"/>
              <a:tabLst>
                <a:tab pos="723900" algn="l"/>
                <a:tab pos="1447800" algn="l"/>
                <a:tab pos="2171700" algn="l"/>
                <a:tab pos="2895600" algn="l"/>
                <a:tab pos="3619500" algn="l"/>
                <a:tab pos="4343400" algn="l"/>
              </a:tabLst>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tabLst>
                <a:tab pos="723900" algn="l"/>
                <a:tab pos="1447800" algn="l"/>
                <a:tab pos="2171700" algn="l"/>
                <a:tab pos="2895600" algn="l"/>
                <a:tab pos="3619500" algn="l"/>
                <a:tab pos="4343400" algn="l"/>
              </a:tabLst>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tabLst>
                <a:tab pos="723900" algn="l"/>
                <a:tab pos="1447800" algn="l"/>
                <a:tab pos="2171700" algn="l"/>
                <a:tab pos="2895600" algn="l"/>
                <a:tab pos="3619500" algn="l"/>
                <a:tab pos="4343400" algn="l"/>
              </a:tabLst>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tabLst>
                <a:tab pos="723900" algn="l"/>
                <a:tab pos="1447800" algn="l"/>
                <a:tab pos="2171700" algn="l"/>
                <a:tab pos="2895600" algn="l"/>
                <a:tab pos="3619500" algn="l"/>
                <a:tab pos="4343400" algn="l"/>
              </a:tabLst>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tabLst>
                <a:tab pos="723900" algn="l"/>
                <a:tab pos="1447800" algn="l"/>
                <a:tab pos="2171700" algn="l"/>
                <a:tab pos="2895600" algn="l"/>
                <a:tab pos="3619500" algn="l"/>
                <a:tab pos="4343400" algn="l"/>
              </a:tabLst>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tabLst>
                <a:tab pos="723900" algn="l"/>
                <a:tab pos="1447800" algn="l"/>
                <a:tab pos="2171700" algn="l"/>
                <a:tab pos="2895600" algn="l"/>
                <a:tab pos="3619500" algn="l"/>
                <a:tab pos="4343400" algn="l"/>
              </a:tabLst>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tabLst>
                <a:tab pos="723900" algn="l"/>
                <a:tab pos="1447800" algn="l"/>
                <a:tab pos="2171700" algn="l"/>
                <a:tab pos="2895600" algn="l"/>
                <a:tab pos="3619500" algn="l"/>
                <a:tab pos="4343400" algn="l"/>
              </a:tabLst>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tabLst>
                <a:tab pos="723900" algn="l"/>
                <a:tab pos="1447800" algn="l"/>
                <a:tab pos="2171700" algn="l"/>
                <a:tab pos="2895600" algn="l"/>
                <a:tab pos="3619500" algn="l"/>
                <a:tab pos="4343400" algn="l"/>
              </a:tabLst>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tabLst>
                <a:tab pos="723900" algn="l"/>
                <a:tab pos="1447800" algn="l"/>
                <a:tab pos="2171700" algn="l"/>
                <a:tab pos="2895600" algn="l"/>
                <a:tab pos="3619500" algn="l"/>
                <a:tab pos="4343400" algn="l"/>
              </a:tabLs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a:solidFill>
                  <a:srgbClr val="000000"/>
                </a:solidFill>
                <a:latin typeface="Times New Roman" panose="02020603050405020304" pitchFamily="18" charset="0"/>
                <a:ea typeface="ＭＳ Ｐ明朝" panose="02020600040205080304" pitchFamily="18" charset="-128"/>
              </a:rPr>
              <a:t>部会の目的：</a:t>
            </a:r>
            <a:r>
              <a:rPr lang="ja-JP" altLang="en-US" sz="1000">
                <a:solidFill>
                  <a:srgbClr val="000000"/>
                </a:solidFill>
                <a:latin typeface="Times New Roman" panose="02020603050405020304" pitchFamily="18" charset="0"/>
                <a:ea typeface="ＭＳ Ｐ明朝" panose="02020600040205080304" pitchFamily="18" charset="-128"/>
              </a:rPr>
              <a:t>　</a:t>
            </a:r>
            <a:r>
              <a:rPr lang="en-US" altLang="ja-JP" sz="1000">
                <a:solidFill>
                  <a:srgbClr val="000000"/>
                </a:solidFill>
                <a:latin typeface="ＭＳ Ｐゴシック" panose="020B0600070205080204" pitchFamily="50" charset="-128"/>
              </a:rPr>
              <a:t>加工と熱処理による新しい集合組織制御技術の構築を目指して、実現可能な優先方位の組合せによる大幅な特性改善の可能性を見出すこと。</a:t>
            </a:r>
          </a:p>
        </p:txBody>
      </p:sp>
      <p:sp>
        <p:nvSpPr>
          <p:cNvPr id="3081" name="Text Box 8"/>
          <p:cNvSpPr txBox="1">
            <a:spLocks noChangeArrowheads="1"/>
          </p:cNvSpPr>
          <p:nvPr/>
        </p:nvSpPr>
        <p:spPr bwMode="auto">
          <a:xfrm>
            <a:off x="76200" y="1735138"/>
            <a:ext cx="6781800"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a:solidFill>
                  <a:srgbClr val="000000"/>
                </a:solidFill>
              </a:rPr>
              <a:t>４年間の目標（到達点）　期間（平成24年度～平成27年度）</a:t>
            </a:r>
            <a:r>
              <a:rPr lang="ja-JP" altLang="en-US" sz="1000">
                <a:solidFill>
                  <a:srgbClr val="000000"/>
                </a:solidFill>
              </a:rPr>
              <a:t>　</a:t>
            </a:r>
            <a:r>
              <a:rPr lang="en-US" altLang="ja-JP" sz="1000">
                <a:solidFill>
                  <a:srgbClr val="000000"/>
                </a:solidFill>
              </a:rPr>
              <a:t>1</a:t>
            </a:r>
            <a:r>
              <a:rPr lang="ja-JP" altLang="en-US" sz="1000">
                <a:solidFill>
                  <a:srgbClr val="000000"/>
                </a:solidFill>
              </a:rPr>
              <a:t>．優先方位の評価を厳密化する。　</a:t>
            </a:r>
            <a:r>
              <a:rPr lang="en-US" altLang="ja-JP" sz="1000">
                <a:solidFill>
                  <a:srgbClr val="000000"/>
                </a:solidFill>
              </a:rPr>
              <a:t>2</a:t>
            </a:r>
            <a:r>
              <a:rPr lang="ja-JP" altLang="en-US" sz="1000">
                <a:solidFill>
                  <a:srgbClr val="000000"/>
                </a:solidFill>
              </a:rPr>
              <a:t>．特性改善に有効な優先方位を予測する。　</a:t>
            </a:r>
            <a:r>
              <a:rPr lang="en-US" altLang="ja-JP" sz="1000">
                <a:solidFill>
                  <a:srgbClr val="000000"/>
                </a:solidFill>
              </a:rPr>
              <a:t>3</a:t>
            </a:r>
            <a:r>
              <a:rPr lang="ja-JP" altLang="en-US" sz="1000">
                <a:solidFill>
                  <a:srgbClr val="000000"/>
                </a:solidFill>
              </a:rPr>
              <a:t>．冷間および熱間加工による集合組織変化を明らかにする。　</a:t>
            </a:r>
            <a:r>
              <a:rPr lang="en-US" altLang="ja-JP" sz="1000">
                <a:solidFill>
                  <a:srgbClr val="000000"/>
                </a:solidFill>
              </a:rPr>
              <a:t>4</a:t>
            </a:r>
            <a:r>
              <a:rPr lang="ja-JP" altLang="en-US" sz="1000">
                <a:solidFill>
                  <a:srgbClr val="000000"/>
                </a:solidFill>
              </a:rPr>
              <a:t>．再結晶集合組織に及ぼす加工および熱処理条件の影響を明らかにする。　</a:t>
            </a:r>
            <a:r>
              <a:rPr lang="en-US" altLang="ja-JP" sz="1000">
                <a:solidFill>
                  <a:srgbClr val="000000"/>
                </a:solidFill>
              </a:rPr>
              <a:t>5</a:t>
            </a:r>
            <a:r>
              <a:rPr lang="ja-JP" altLang="en-US" sz="1000">
                <a:solidFill>
                  <a:srgbClr val="000000"/>
                </a:solidFill>
              </a:rPr>
              <a:t>．新しいプロセスによる集合組織形成と得られる材料特性に関する知見を得る。</a:t>
            </a:r>
            <a:endParaRPr lang="en-US" altLang="ja-JP" sz="1000">
              <a:solidFill>
                <a:srgbClr val="000000"/>
              </a:solidFill>
            </a:endParaRPr>
          </a:p>
        </p:txBody>
      </p:sp>
      <p:sp>
        <p:nvSpPr>
          <p:cNvPr id="3082" name="Line 9"/>
          <p:cNvSpPr>
            <a:spLocks noChangeShapeType="1"/>
          </p:cNvSpPr>
          <p:nvPr/>
        </p:nvSpPr>
        <p:spPr bwMode="auto">
          <a:xfrm>
            <a:off x="44450" y="4211638"/>
            <a:ext cx="6742113" cy="1587"/>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ja-JP" altLang="en-US"/>
          </a:p>
        </p:txBody>
      </p:sp>
      <p:sp>
        <p:nvSpPr>
          <p:cNvPr id="3083" name="Text Box 10"/>
          <p:cNvSpPr txBox="1">
            <a:spLocks noChangeArrowheads="1"/>
          </p:cNvSpPr>
          <p:nvPr/>
        </p:nvSpPr>
        <p:spPr bwMode="auto">
          <a:xfrm>
            <a:off x="42863" y="2311400"/>
            <a:ext cx="1127125"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spcBef>
                <a:spcPct val="20000"/>
              </a:spcBef>
              <a:buChar char="•"/>
              <a:tabLst>
                <a:tab pos="723900" algn="l"/>
                <a:tab pos="1447800" algn="l"/>
              </a:tabLst>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tabLst>
                <a:tab pos="723900" algn="l"/>
                <a:tab pos="1447800" algn="l"/>
              </a:tabLst>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tabLst>
                <a:tab pos="723900" algn="l"/>
                <a:tab pos="1447800" algn="l"/>
              </a:tabLst>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tabLst>
                <a:tab pos="723900" algn="l"/>
                <a:tab pos="1447800" algn="l"/>
              </a:tabLst>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tabLst>
                <a:tab pos="723900" algn="l"/>
                <a:tab pos="1447800" algn="l"/>
              </a:tabLst>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tabLst>
                <a:tab pos="723900" algn="l"/>
                <a:tab pos="1447800" algn="l"/>
              </a:tabLst>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tabLst>
                <a:tab pos="723900" algn="l"/>
                <a:tab pos="1447800" algn="l"/>
              </a:tabLst>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tabLst>
                <a:tab pos="723900" algn="l"/>
                <a:tab pos="1447800" algn="l"/>
              </a:tabLst>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tabLst>
                <a:tab pos="723900" algn="l"/>
                <a:tab pos="1447800" algn="l"/>
              </a:tabLs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a:solidFill>
                  <a:srgbClr val="000000"/>
                </a:solidFill>
                <a:latin typeface="Times New Roman" panose="02020603050405020304" pitchFamily="18" charset="0"/>
                <a:ea typeface="ＭＳ Ｐ明朝" panose="02020600040205080304" pitchFamily="18" charset="-128"/>
              </a:rPr>
              <a:t>スケジュール（表）</a:t>
            </a:r>
            <a:endParaRPr lang="en-US" altLang="ja-JP" sz="1000">
              <a:solidFill>
                <a:srgbClr val="FF3300"/>
              </a:solidFill>
              <a:latin typeface="Times New Roman" panose="02020603050405020304" pitchFamily="18" charset="0"/>
              <a:ea typeface="ＭＳ Ｐ明朝" panose="02020600040205080304" pitchFamily="18" charset="-128"/>
            </a:endParaRPr>
          </a:p>
        </p:txBody>
      </p:sp>
      <p:sp>
        <p:nvSpPr>
          <p:cNvPr id="3084" name="Text Box 11"/>
          <p:cNvSpPr txBox="1">
            <a:spLocks noChangeArrowheads="1"/>
          </p:cNvSpPr>
          <p:nvPr/>
        </p:nvSpPr>
        <p:spPr bwMode="auto">
          <a:xfrm>
            <a:off x="117475" y="4227513"/>
            <a:ext cx="21351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a:solidFill>
                  <a:srgbClr val="000000"/>
                </a:solidFill>
              </a:rPr>
              <a:t>初年度の目標（計画）と成果，問題点</a:t>
            </a:r>
          </a:p>
        </p:txBody>
      </p:sp>
      <p:sp>
        <p:nvSpPr>
          <p:cNvPr id="3085" name="Text Box 12"/>
          <p:cNvSpPr txBox="1">
            <a:spLocks noChangeArrowheads="1"/>
          </p:cNvSpPr>
          <p:nvPr/>
        </p:nvSpPr>
        <p:spPr bwMode="auto">
          <a:xfrm>
            <a:off x="112713" y="703263"/>
            <a:ext cx="6700837" cy="555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spcBef>
                <a:spcPct val="20000"/>
              </a:spcBef>
              <a:buChar char="•"/>
              <a:tabLst>
                <a:tab pos="723900" algn="l"/>
                <a:tab pos="1447800" algn="l"/>
                <a:tab pos="2171700" algn="l"/>
                <a:tab pos="2895600" algn="l"/>
                <a:tab pos="3619500" algn="l"/>
                <a:tab pos="4343400" algn="l"/>
                <a:tab pos="5067300" algn="l"/>
                <a:tab pos="5791200" algn="l"/>
                <a:tab pos="6515100" algn="l"/>
              </a:tabLst>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tabLst>
                <a:tab pos="723900" algn="l"/>
                <a:tab pos="1447800" algn="l"/>
                <a:tab pos="2171700" algn="l"/>
                <a:tab pos="2895600" algn="l"/>
                <a:tab pos="3619500" algn="l"/>
                <a:tab pos="4343400" algn="l"/>
                <a:tab pos="5067300" algn="l"/>
                <a:tab pos="5791200" algn="l"/>
                <a:tab pos="6515100" algn="l"/>
              </a:tabLst>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tabLst>
                <a:tab pos="723900" algn="l"/>
                <a:tab pos="1447800" algn="l"/>
                <a:tab pos="2171700" algn="l"/>
                <a:tab pos="2895600" algn="l"/>
                <a:tab pos="3619500" algn="l"/>
                <a:tab pos="4343400" algn="l"/>
                <a:tab pos="5067300" algn="l"/>
                <a:tab pos="5791200" algn="l"/>
                <a:tab pos="6515100" algn="l"/>
              </a:tabLst>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tabLst>
                <a:tab pos="723900" algn="l"/>
                <a:tab pos="1447800" algn="l"/>
                <a:tab pos="2171700" algn="l"/>
                <a:tab pos="2895600" algn="l"/>
                <a:tab pos="3619500" algn="l"/>
                <a:tab pos="4343400" algn="l"/>
                <a:tab pos="5067300" algn="l"/>
                <a:tab pos="5791200" algn="l"/>
                <a:tab pos="6515100" algn="l"/>
              </a:tabLst>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tabLst>
                <a:tab pos="723900" algn="l"/>
                <a:tab pos="1447800" algn="l"/>
                <a:tab pos="2171700" algn="l"/>
                <a:tab pos="2895600" algn="l"/>
                <a:tab pos="3619500" algn="l"/>
                <a:tab pos="4343400" algn="l"/>
                <a:tab pos="5067300" algn="l"/>
                <a:tab pos="5791200" algn="l"/>
                <a:tab pos="6515100" algn="l"/>
              </a:tabLst>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tabLst>
                <a:tab pos="723900" algn="l"/>
                <a:tab pos="1447800" algn="l"/>
                <a:tab pos="2171700" algn="l"/>
                <a:tab pos="2895600" algn="l"/>
                <a:tab pos="3619500" algn="l"/>
                <a:tab pos="4343400" algn="l"/>
                <a:tab pos="5067300" algn="l"/>
                <a:tab pos="5791200" algn="l"/>
                <a:tab pos="6515100" algn="l"/>
              </a:tabLst>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tabLst>
                <a:tab pos="723900" algn="l"/>
                <a:tab pos="1447800" algn="l"/>
                <a:tab pos="2171700" algn="l"/>
                <a:tab pos="2895600" algn="l"/>
                <a:tab pos="3619500" algn="l"/>
                <a:tab pos="4343400" algn="l"/>
                <a:tab pos="5067300" algn="l"/>
                <a:tab pos="5791200" algn="l"/>
                <a:tab pos="6515100" algn="l"/>
              </a:tabLst>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tabLst>
                <a:tab pos="723900" algn="l"/>
                <a:tab pos="1447800" algn="l"/>
                <a:tab pos="2171700" algn="l"/>
                <a:tab pos="2895600" algn="l"/>
                <a:tab pos="3619500" algn="l"/>
                <a:tab pos="4343400" algn="l"/>
                <a:tab pos="5067300" algn="l"/>
                <a:tab pos="5791200" algn="l"/>
                <a:tab pos="6515100" algn="l"/>
              </a:tabLst>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tabLst>
                <a:tab pos="723900" algn="l"/>
                <a:tab pos="1447800" algn="l"/>
                <a:tab pos="2171700" algn="l"/>
                <a:tab pos="2895600" algn="l"/>
                <a:tab pos="3619500" algn="l"/>
                <a:tab pos="4343400" algn="l"/>
                <a:tab pos="5067300" algn="l"/>
                <a:tab pos="5791200" algn="l"/>
                <a:tab pos="6515100" algn="l"/>
              </a:tabLs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a:solidFill>
                  <a:srgbClr val="000000"/>
                </a:solidFill>
                <a:latin typeface="ＭＳ Ｐゴシック" panose="020B0600070205080204" pitchFamily="50" charset="-128"/>
              </a:rPr>
              <a:t>参加者：</a:t>
            </a:r>
            <a:r>
              <a:rPr lang="ja-JP" altLang="en-US" sz="1000">
                <a:solidFill>
                  <a:srgbClr val="000000"/>
                </a:solidFill>
                <a:latin typeface="ＭＳ Ｐゴシック" panose="020B0600070205080204" pitchFamily="50" charset="-128"/>
              </a:rPr>
              <a:t>　井上博史、福富洋志、岡安和人、高山善匡、柴柳敏哉、関 史江、池田賢一、鈴木徹也、上森 武、樫原恵蔵、</a:t>
            </a:r>
            <a:endParaRPr lang="en-US" altLang="ja-JP" sz="1000">
              <a:solidFill>
                <a:srgbClr val="000000"/>
              </a:solidFill>
              <a:latin typeface="ＭＳ Ｐゴシック" panose="020B0600070205080204" pitchFamily="50" charset="-128"/>
            </a:endParaRPr>
          </a:p>
          <a:p>
            <a:pPr eaLnBrk="1" hangingPunct="1">
              <a:spcBef>
                <a:spcPct val="0"/>
              </a:spcBef>
              <a:buFontTx/>
              <a:buNone/>
            </a:pPr>
            <a:r>
              <a:rPr lang="ja-JP" altLang="en-US" sz="1000">
                <a:solidFill>
                  <a:srgbClr val="000000"/>
                </a:solidFill>
                <a:latin typeface="ＭＳ Ｐゴシック" panose="020B0600070205080204" pitchFamily="50" charset="-128"/>
              </a:rPr>
              <a:t>行武栄太郎、徐 平光、田中宏樹、中西英貴、日比野 旭、竹田博貴、伊原健太郎、白井孝太、半田岳士、中西茂紀、</a:t>
            </a:r>
            <a:endParaRPr lang="en-US" altLang="ja-JP" sz="1000">
              <a:solidFill>
                <a:srgbClr val="000000"/>
              </a:solidFill>
              <a:latin typeface="ＭＳ Ｐゴシック" panose="020B0600070205080204" pitchFamily="50" charset="-128"/>
            </a:endParaRPr>
          </a:p>
          <a:p>
            <a:pPr eaLnBrk="1" hangingPunct="1">
              <a:spcBef>
                <a:spcPct val="0"/>
              </a:spcBef>
              <a:buFontTx/>
              <a:buNone/>
            </a:pPr>
            <a:r>
              <a:rPr lang="ja-JP" altLang="en-US" sz="1000">
                <a:solidFill>
                  <a:srgbClr val="000000"/>
                </a:solidFill>
                <a:latin typeface="ＭＳ Ｐゴシック" panose="020B0600070205080204" pitchFamily="50" charset="-128"/>
              </a:rPr>
              <a:t>金子 洋、上ヱ地義徳、横山亮一、鈴木清一、森田博文、与田利花、諸永 拓、計</a:t>
            </a:r>
            <a:r>
              <a:rPr lang="en-US" altLang="ja-JP" sz="1000">
                <a:solidFill>
                  <a:srgbClr val="000000"/>
                </a:solidFill>
                <a:latin typeface="ＭＳ Ｐゴシック" panose="020B0600070205080204" pitchFamily="50" charset="-128"/>
              </a:rPr>
              <a:t>27</a:t>
            </a:r>
            <a:r>
              <a:rPr lang="ja-JP" altLang="en-US" sz="1000">
                <a:solidFill>
                  <a:srgbClr val="000000"/>
                </a:solidFill>
                <a:latin typeface="ＭＳ Ｐゴシック" panose="020B0600070205080204" pitchFamily="50" charset="-128"/>
              </a:rPr>
              <a:t>名</a:t>
            </a:r>
            <a:endParaRPr lang="en-US" altLang="ja-JP" sz="1000">
              <a:solidFill>
                <a:srgbClr val="FF3300"/>
              </a:solidFill>
              <a:latin typeface="ＭＳ Ｐゴシック" panose="020B0600070205080204" pitchFamily="50" charset="-128"/>
            </a:endParaRPr>
          </a:p>
        </p:txBody>
      </p:sp>
      <p:sp>
        <p:nvSpPr>
          <p:cNvPr id="3086" name="Line 13"/>
          <p:cNvSpPr>
            <a:spLocks noChangeShapeType="1"/>
          </p:cNvSpPr>
          <p:nvPr/>
        </p:nvSpPr>
        <p:spPr bwMode="auto">
          <a:xfrm>
            <a:off x="71438" y="2339975"/>
            <a:ext cx="6742112" cy="1588"/>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ja-JP" altLang="en-US"/>
          </a:p>
        </p:txBody>
      </p:sp>
      <p:sp>
        <p:nvSpPr>
          <p:cNvPr id="3087" name="Text Box 14"/>
          <p:cNvSpPr txBox="1">
            <a:spLocks noChangeArrowheads="1"/>
          </p:cNvSpPr>
          <p:nvPr/>
        </p:nvSpPr>
        <p:spPr bwMode="auto">
          <a:xfrm>
            <a:off x="4086225" y="152400"/>
            <a:ext cx="1176338"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a:solidFill>
                  <a:srgbClr val="000000"/>
                </a:solidFill>
              </a:rPr>
              <a:t>平成24年2月23日</a:t>
            </a:r>
          </a:p>
        </p:txBody>
      </p:sp>
      <p:sp>
        <p:nvSpPr>
          <p:cNvPr id="3088" name="Text Box 15"/>
          <p:cNvSpPr txBox="1">
            <a:spLocks noChangeArrowheads="1"/>
          </p:cNvSpPr>
          <p:nvPr/>
        </p:nvSpPr>
        <p:spPr bwMode="auto">
          <a:xfrm>
            <a:off x="5449888" y="144463"/>
            <a:ext cx="11493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a:solidFill>
                  <a:srgbClr val="000000"/>
                </a:solidFill>
              </a:rPr>
              <a:t>部会長　井上博史</a:t>
            </a:r>
          </a:p>
        </p:txBody>
      </p:sp>
      <p:sp>
        <p:nvSpPr>
          <p:cNvPr id="3089" name="Text Box 16"/>
          <p:cNvSpPr txBox="1">
            <a:spLocks noChangeArrowheads="1"/>
          </p:cNvSpPr>
          <p:nvPr/>
        </p:nvSpPr>
        <p:spPr bwMode="auto">
          <a:xfrm>
            <a:off x="5513388" y="4211638"/>
            <a:ext cx="1292225" cy="24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eaLnBrk="0" hangingPunct="0">
              <a:spcBef>
                <a:spcPct val="20000"/>
              </a:spcBef>
              <a:buChar char="•"/>
              <a:tabLst>
                <a:tab pos="723900" algn="l"/>
              </a:tabLst>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tabLst>
                <a:tab pos="723900" algn="l"/>
              </a:tabLst>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tabLst>
                <a:tab pos="723900" algn="l"/>
              </a:tabLst>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tabLst>
                <a:tab pos="723900" algn="l"/>
              </a:tabLst>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tabLst>
                <a:tab pos="723900" algn="l"/>
              </a:tabLst>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tabLst>
                <a:tab pos="723900" algn="l"/>
              </a:tabLst>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tabLst>
                <a:tab pos="723900" algn="l"/>
              </a:tabLst>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tabLst>
                <a:tab pos="723900" algn="l"/>
              </a:tabLst>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tabLst>
                <a:tab pos="723900" algn="l"/>
              </a:tabLs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solidFill>
                  <a:srgbClr val="000000"/>
                </a:solidFill>
                <a:latin typeface="ＭＳ Ｐゴシック" panose="020B0600070205080204" pitchFamily="50" charset="-128"/>
              </a:rPr>
              <a:t>（</a:t>
            </a:r>
            <a:r>
              <a:rPr lang="en-US" altLang="ja-JP" sz="1000">
                <a:solidFill>
                  <a:srgbClr val="000000"/>
                </a:solidFill>
                <a:latin typeface="ＭＳ Ｐゴシック" panose="020B0600070205080204" pitchFamily="50" charset="-128"/>
              </a:rPr>
              <a:t>作成者　井上博史</a:t>
            </a:r>
            <a:r>
              <a:rPr lang="ja-JP" altLang="en-US" sz="1000">
                <a:solidFill>
                  <a:srgbClr val="000000"/>
                </a:solidFill>
                <a:latin typeface="ＭＳ Ｐゴシック" panose="020B0600070205080204" pitchFamily="50" charset="-128"/>
              </a:rPr>
              <a:t>）</a:t>
            </a:r>
            <a:endParaRPr lang="en-US" altLang="ja-JP" sz="1000">
              <a:solidFill>
                <a:srgbClr val="000000"/>
              </a:solidFill>
              <a:latin typeface="ＭＳ Ｐゴシック" panose="020B0600070205080204" pitchFamily="50" charset="-128"/>
            </a:endParaRPr>
          </a:p>
        </p:txBody>
      </p:sp>
      <p:sp>
        <p:nvSpPr>
          <p:cNvPr id="3090" name="Text Box 17"/>
          <p:cNvSpPr txBox="1">
            <a:spLocks noChangeArrowheads="1"/>
          </p:cNvSpPr>
          <p:nvPr/>
        </p:nvSpPr>
        <p:spPr bwMode="auto">
          <a:xfrm>
            <a:off x="112713" y="4441825"/>
            <a:ext cx="6629400" cy="1017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spcBef>
                <a:spcPct val="20000"/>
              </a:spcBef>
              <a:buChar char="•"/>
              <a:tabLst>
                <a:tab pos="723900" algn="l"/>
                <a:tab pos="1447800" algn="l"/>
                <a:tab pos="2171700" algn="l"/>
                <a:tab pos="2895600" algn="l"/>
                <a:tab pos="3619500" algn="l"/>
                <a:tab pos="4343400" algn="l"/>
                <a:tab pos="5067300" algn="l"/>
                <a:tab pos="5791200" algn="l"/>
                <a:tab pos="6515100" algn="l"/>
              </a:tabLst>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tabLst>
                <a:tab pos="723900" algn="l"/>
                <a:tab pos="1447800" algn="l"/>
                <a:tab pos="2171700" algn="l"/>
                <a:tab pos="2895600" algn="l"/>
                <a:tab pos="3619500" algn="l"/>
                <a:tab pos="4343400" algn="l"/>
                <a:tab pos="5067300" algn="l"/>
                <a:tab pos="5791200" algn="l"/>
                <a:tab pos="6515100" algn="l"/>
              </a:tabLst>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tabLst>
                <a:tab pos="723900" algn="l"/>
                <a:tab pos="1447800" algn="l"/>
                <a:tab pos="2171700" algn="l"/>
                <a:tab pos="2895600" algn="l"/>
                <a:tab pos="3619500" algn="l"/>
                <a:tab pos="4343400" algn="l"/>
                <a:tab pos="5067300" algn="l"/>
                <a:tab pos="5791200" algn="l"/>
                <a:tab pos="6515100" algn="l"/>
              </a:tabLst>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tabLst>
                <a:tab pos="723900" algn="l"/>
                <a:tab pos="1447800" algn="l"/>
                <a:tab pos="2171700" algn="l"/>
                <a:tab pos="2895600" algn="l"/>
                <a:tab pos="3619500" algn="l"/>
                <a:tab pos="4343400" algn="l"/>
                <a:tab pos="5067300" algn="l"/>
                <a:tab pos="5791200" algn="l"/>
                <a:tab pos="6515100" algn="l"/>
              </a:tabLst>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tabLst>
                <a:tab pos="723900" algn="l"/>
                <a:tab pos="1447800" algn="l"/>
                <a:tab pos="2171700" algn="l"/>
                <a:tab pos="2895600" algn="l"/>
                <a:tab pos="3619500" algn="l"/>
                <a:tab pos="4343400" algn="l"/>
                <a:tab pos="5067300" algn="l"/>
                <a:tab pos="5791200" algn="l"/>
                <a:tab pos="6515100" algn="l"/>
              </a:tabLst>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tabLst>
                <a:tab pos="723900" algn="l"/>
                <a:tab pos="1447800" algn="l"/>
                <a:tab pos="2171700" algn="l"/>
                <a:tab pos="2895600" algn="l"/>
                <a:tab pos="3619500" algn="l"/>
                <a:tab pos="4343400" algn="l"/>
                <a:tab pos="5067300" algn="l"/>
                <a:tab pos="5791200" algn="l"/>
                <a:tab pos="6515100" algn="l"/>
              </a:tabLst>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tabLst>
                <a:tab pos="723900" algn="l"/>
                <a:tab pos="1447800" algn="l"/>
                <a:tab pos="2171700" algn="l"/>
                <a:tab pos="2895600" algn="l"/>
                <a:tab pos="3619500" algn="l"/>
                <a:tab pos="4343400" algn="l"/>
                <a:tab pos="5067300" algn="l"/>
                <a:tab pos="5791200" algn="l"/>
                <a:tab pos="6515100" algn="l"/>
              </a:tabLst>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tabLst>
                <a:tab pos="723900" algn="l"/>
                <a:tab pos="1447800" algn="l"/>
                <a:tab pos="2171700" algn="l"/>
                <a:tab pos="2895600" algn="l"/>
                <a:tab pos="3619500" algn="l"/>
                <a:tab pos="4343400" algn="l"/>
                <a:tab pos="5067300" algn="l"/>
                <a:tab pos="5791200" algn="l"/>
                <a:tab pos="6515100" algn="l"/>
              </a:tabLst>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tabLst>
                <a:tab pos="723900" algn="l"/>
                <a:tab pos="1447800" algn="l"/>
                <a:tab pos="2171700" algn="l"/>
                <a:tab pos="2895600" algn="l"/>
                <a:tab pos="3619500" algn="l"/>
                <a:tab pos="4343400" algn="l"/>
                <a:tab pos="5067300" algn="l"/>
                <a:tab pos="5791200" algn="l"/>
                <a:tab pos="6515100" algn="l"/>
              </a:tabLst>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en-US" altLang="ja-JP" sz="1000">
                <a:solidFill>
                  <a:srgbClr val="000000"/>
                </a:solidFill>
                <a:latin typeface="ＭＳ Ｐゴシック" panose="020B0600070205080204" pitchFamily="50" charset="-128"/>
              </a:rPr>
              <a:t>（目標）</a:t>
            </a:r>
          </a:p>
          <a:p>
            <a:pPr eaLnBrk="1" hangingPunct="1">
              <a:spcBef>
                <a:spcPct val="0"/>
              </a:spcBef>
              <a:buFontTx/>
              <a:buNone/>
            </a:pPr>
            <a:r>
              <a:rPr lang="ja-JP" altLang="en-US" sz="1000">
                <a:solidFill>
                  <a:srgbClr val="000000"/>
                </a:solidFill>
                <a:latin typeface="ＭＳ Ｐゴシック" panose="020B0600070205080204" pitchFamily="50" charset="-128"/>
              </a:rPr>
              <a:t>１．</a:t>
            </a:r>
            <a:r>
              <a:rPr lang="en-US" altLang="ja-JP" sz="1000">
                <a:solidFill>
                  <a:srgbClr val="000000"/>
                </a:solidFill>
                <a:latin typeface="ＭＳ Ｐゴシック" panose="020B0600070205080204" pitchFamily="50" charset="-128"/>
              </a:rPr>
              <a:t>i) </a:t>
            </a:r>
            <a:r>
              <a:rPr lang="ja-JP" altLang="en-US" sz="1000">
                <a:solidFill>
                  <a:srgbClr val="000000"/>
                </a:solidFill>
                <a:latin typeface="ＭＳ Ｐゴシック" panose="020B0600070205080204" pitchFamily="50" charset="-128"/>
              </a:rPr>
              <a:t>異周速圧延のようなせん断変形が加わる加工法では、極点図が非対称となるため、それに対応した集合組織解析が必要である。</a:t>
            </a:r>
            <a:r>
              <a:rPr lang="en-US" altLang="ja-JP" sz="1000">
                <a:solidFill>
                  <a:srgbClr val="000000"/>
                </a:solidFill>
                <a:latin typeface="ＭＳ Ｐゴシック" panose="020B0600070205080204" pitchFamily="50" charset="-128"/>
              </a:rPr>
              <a:t>ii) </a:t>
            </a:r>
            <a:r>
              <a:rPr lang="ja-JP" altLang="en-US" sz="1000">
                <a:solidFill>
                  <a:srgbClr val="000000"/>
                </a:solidFill>
                <a:latin typeface="ＭＳ Ｐゴシック" panose="020B0600070205080204" pitchFamily="50" charset="-128"/>
              </a:rPr>
              <a:t>稠密六方晶金属の優先方位はこれまで底面（</a:t>
            </a:r>
            <a:r>
              <a:rPr lang="en-US" altLang="ja-JP" sz="1000">
                <a:solidFill>
                  <a:srgbClr val="000000"/>
                </a:solidFill>
                <a:latin typeface="ＭＳ Ｐゴシック" panose="020B0600070205080204" pitchFamily="50" charset="-128"/>
              </a:rPr>
              <a:t>c</a:t>
            </a:r>
            <a:r>
              <a:rPr lang="ja-JP" altLang="en-US" sz="1000">
                <a:solidFill>
                  <a:srgbClr val="000000"/>
                </a:solidFill>
                <a:latin typeface="ＭＳ Ｐゴシック" panose="020B0600070205080204" pitchFamily="50" charset="-128"/>
              </a:rPr>
              <a:t>軸）の配向のみ着目されてきたが、集合組織形成の説明には</a:t>
            </a:r>
            <a:r>
              <a:rPr lang="en-US" altLang="ja-JP" sz="1000">
                <a:solidFill>
                  <a:srgbClr val="000000"/>
                </a:solidFill>
                <a:latin typeface="ＭＳ Ｐゴシック" panose="020B0600070205080204" pitchFamily="50" charset="-128"/>
              </a:rPr>
              <a:t>a</a:t>
            </a:r>
            <a:r>
              <a:rPr lang="ja-JP" altLang="en-US" sz="1000">
                <a:solidFill>
                  <a:srgbClr val="000000"/>
                </a:solidFill>
                <a:latin typeface="ＭＳ Ｐゴシック" panose="020B0600070205080204" pitchFamily="50" charset="-128"/>
              </a:rPr>
              <a:t>軸の配向も考慮する必要がある。これらの課題を解決するために、優先方位の厳密な評価を実施する。</a:t>
            </a:r>
            <a:endParaRPr lang="en-US" altLang="ja-JP" sz="1000">
              <a:solidFill>
                <a:srgbClr val="000000"/>
              </a:solidFill>
              <a:latin typeface="ＭＳ Ｐゴシック" panose="020B0600070205080204" pitchFamily="50" charset="-128"/>
            </a:endParaRPr>
          </a:p>
          <a:p>
            <a:pPr eaLnBrk="1" hangingPunct="1">
              <a:spcBef>
                <a:spcPct val="0"/>
              </a:spcBef>
              <a:buFontTx/>
              <a:buNone/>
            </a:pPr>
            <a:r>
              <a:rPr lang="en-US" altLang="ja-JP" sz="1000">
                <a:solidFill>
                  <a:srgbClr val="000000"/>
                </a:solidFill>
                <a:latin typeface="ＭＳ Ｐゴシック" panose="020B0600070205080204" pitchFamily="50" charset="-128"/>
              </a:rPr>
              <a:t>2</a:t>
            </a:r>
            <a:r>
              <a:rPr lang="ja-JP" altLang="en-US" sz="1000">
                <a:solidFill>
                  <a:srgbClr val="000000"/>
                </a:solidFill>
                <a:latin typeface="ＭＳ Ｐゴシック" panose="020B0600070205080204" pitchFamily="50" charset="-128"/>
              </a:rPr>
              <a:t>．深絞り性、耳率、曲げ加工性、降伏強度に及ぼす結晶方位の影響を調査し、特性改善に有効な優先方位の組合せを予測する。</a:t>
            </a:r>
            <a:endParaRPr lang="en-US" altLang="ja-JP" sz="1000">
              <a:solidFill>
                <a:srgbClr val="000000"/>
              </a:solidFill>
              <a:latin typeface="ＭＳ Ｐゴシック" panose="020B0600070205080204" pitchFamily="50" charset="-128"/>
            </a:endParaRPr>
          </a:p>
        </p:txBody>
      </p:sp>
      <p:graphicFrame>
        <p:nvGraphicFramePr>
          <p:cNvPr id="3091" name="Object 21"/>
          <p:cNvGraphicFramePr>
            <a:graphicFrameLocks noChangeAspect="1"/>
          </p:cNvGraphicFramePr>
          <p:nvPr/>
        </p:nvGraphicFramePr>
        <p:xfrm>
          <a:off x="115888" y="2530475"/>
          <a:ext cx="6638925" cy="1657350"/>
        </p:xfrm>
        <a:graphic>
          <a:graphicData uri="http://schemas.openxmlformats.org/presentationml/2006/ole">
            <mc:AlternateContent xmlns:mc="http://schemas.openxmlformats.org/markup-compatibility/2006">
              <mc:Choice xmlns:v="urn:schemas-microsoft-com:vml" Requires="v">
                <p:oleObj spid="_x0000_s3604" name="ワークシート" r:id="rId5" imgW="4876752" imgH="1190677" progId="Excel.Sheet.8">
                  <p:embed/>
                </p:oleObj>
              </mc:Choice>
              <mc:Fallback>
                <p:oleObj name="ワークシート" r:id="rId5" imgW="4876752" imgH="1190677" progId="Excel.Sheet.8">
                  <p:embed/>
                  <p:pic>
                    <p:nvPicPr>
                      <p:cNvPr id="0" name="Object 2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5888" y="2530475"/>
                        <a:ext cx="6638925" cy="1657350"/>
                      </a:xfrm>
                      <a:prstGeom prst="rect">
                        <a:avLst/>
                      </a:prstGeom>
                      <a:noFill/>
                      <a:ln>
                        <a:noFill/>
                      </a:ln>
                      <a:effectLst/>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 name="表 21"/>
          <p:cNvGraphicFramePr>
            <a:graphicFrameLocks noGrp="1"/>
          </p:cNvGraphicFramePr>
          <p:nvPr/>
        </p:nvGraphicFramePr>
        <p:xfrm>
          <a:off x="149225" y="6011863"/>
          <a:ext cx="6592891" cy="2881318"/>
        </p:xfrm>
        <a:graphic>
          <a:graphicData uri="http://schemas.openxmlformats.org/drawingml/2006/table">
            <a:tbl>
              <a:tblPr/>
              <a:tblGrid>
                <a:gridCol w="386292"/>
                <a:gridCol w="595536"/>
                <a:gridCol w="71536"/>
                <a:gridCol w="107304"/>
                <a:gridCol w="100151"/>
                <a:gridCol w="92997"/>
                <a:gridCol w="1003287"/>
                <a:gridCol w="457829"/>
                <a:gridCol w="457829"/>
                <a:gridCol w="445310"/>
                <a:gridCol w="41570"/>
                <a:gridCol w="78688"/>
                <a:gridCol w="100151"/>
                <a:gridCol w="92997"/>
                <a:gridCol w="386292"/>
                <a:gridCol w="386292"/>
                <a:gridCol w="386292"/>
                <a:gridCol w="457829"/>
                <a:gridCol w="457829"/>
                <a:gridCol w="445310"/>
                <a:gridCol w="41570"/>
              </a:tblGrid>
              <a:tr h="101342">
                <a:tc>
                  <a:txBody>
                    <a:bodyPr/>
                    <a:lstStyle/>
                    <a:p>
                      <a:pPr algn="l" fontAlgn="b"/>
                      <a:endParaRPr lang="ja-JP" altLang="en-US" sz="600" b="0" i="0" u="none" strike="noStrike" dirty="0">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単位：円</a:t>
                      </a: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r>
              <a:tr h="101342">
                <a:tc gridSpan="2">
                  <a:txBody>
                    <a:bodyPr/>
                    <a:lstStyle/>
                    <a:p>
                      <a:pPr algn="l" fontAlgn="b"/>
                      <a:r>
                        <a:rPr lang="zh-CN" altLang="en-US" sz="600" b="0" i="0" u="none" strike="noStrike">
                          <a:effectLst/>
                          <a:latin typeface="ＭＳ Ｐゴシック"/>
                        </a:rPr>
                        <a:t>　研究部会名</a:t>
                      </a:r>
                    </a:p>
                  </a:txBody>
                  <a:tcPr marL="5028" marR="5028" marT="50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gridSpan="2">
                  <a:txBody>
                    <a:bodyPr/>
                    <a:lstStyle/>
                    <a:p>
                      <a:pPr algn="l" fontAlgn="b"/>
                      <a:r>
                        <a:rPr lang="ja-JP" altLang="en-US" sz="600" b="0" i="0" u="none" strike="noStrike">
                          <a:effectLst/>
                          <a:latin typeface="ＭＳ Ｐゴシック"/>
                        </a:rPr>
                        <a:t>　　科　　　　　　目</a:t>
                      </a:r>
                    </a:p>
                  </a:txBody>
                  <a:tcPr marL="5028" marR="5028" marT="5029"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b"/>
                      <a:r>
                        <a:rPr lang="ja-JP" altLang="en-US" sz="600" b="0" i="0" u="none" strike="noStrike">
                          <a:effectLst/>
                          <a:latin typeface="ＭＳ Ｐゴシック"/>
                        </a:rPr>
                        <a:t> 　当年度</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前年度</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差　異</a:t>
                      </a:r>
                    </a:p>
                  </a:txBody>
                  <a:tcPr marL="5028" marR="5028" marT="5029"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w="25400" cap="flat" cmpd="dbl"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gridSpan="2">
                  <a:txBody>
                    <a:bodyPr/>
                    <a:lstStyle/>
                    <a:p>
                      <a:pPr algn="l" fontAlgn="b"/>
                      <a:r>
                        <a:rPr lang="ja-JP" altLang="en-US" sz="600" b="0" i="0" u="none" strike="noStrike">
                          <a:effectLst/>
                          <a:latin typeface="ＭＳ Ｐゴシック"/>
                        </a:rPr>
                        <a:t>　　科　　　　　　目</a:t>
                      </a:r>
                    </a:p>
                  </a:txBody>
                  <a:tcPr marL="5028" marR="5028" marT="5029" marB="0" anchor="b">
                    <a:lnL>
                      <a:noFill/>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b"/>
                      <a:r>
                        <a:rPr lang="ja-JP" altLang="en-US" sz="600" b="0" i="0" u="none" strike="noStrike">
                          <a:effectLst/>
                          <a:latin typeface="ＭＳ Ｐゴシック"/>
                        </a:rPr>
                        <a:t>　</a:t>
                      </a:r>
                    </a:p>
                  </a:txBody>
                  <a:tcPr marL="5028" marR="5028" marT="5029"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当年度</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前年度</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差　異</a:t>
                      </a:r>
                    </a:p>
                  </a:txBody>
                  <a:tcPr marL="5028" marR="5028" marT="5029" marB="0" anchor="b">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r>
              <a:tr h="101342">
                <a:tc>
                  <a:txBody>
                    <a:bodyPr/>
                    <a:lstStyle/>
                    <a:p>
                      <a:pPr algn="l" fontAlgn="b"/>
                      <a:r>
                        <a:rPr lang="en-US" altLang="ja-JP" sz="400" b="0" i="0" u="none" strike="noStrike">
                          <a:effectLst/>
                          <a:latin typeface="ＭＳ Ｐゴシック"/>
                        </a:rPr>
                        <a:t>053</a:t>
                      </a:r>
                    </a:p>
                  </a:txBody>
                  <a:tcPr marL="5028" marR="5028" marT="5029" marB="0" anchor="b">
                    <a:lnL w="1270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gridSpan="3">
                  <a:txBody>
                    <a:bodyPr/>
                    <a:lstStyle/>
                    <a:p>
                      <a:pPr algn="l" fontAlgn="b"/>
                      <a:r>
                        <a:rPr lang="zh-TW" altLang="en-US" sz="600" b="0" i="0" u="none" strike="noStrike">
                          <a:effectLst/>
                          <a:latin typeface="ＭＳ Ｐゴシック"/>
                        </a:rPr>
                        <a:t>（</a:t>
                      </a:r>
                      <a:r>
                        <a:rPr lang="en-US" altLang="zh-TW" sz="600" b="0" i="0" u="none" strike="noStrike">
                          <a:effectLst/>
                          <a:latin typeface="ＭＳ Ｐゴシック"/>
                        </a:rPr>
                        <a:t>2</a:t>
                      </a:r>
                      <a:r>
                        <a:rPr lang="zh-TW" altLang="en-US" sz="600" b="0" i="0" u="none" strike="noStrike">
                          <a:effectLst/>
                          <a:latin typeface="ＭＳ Ｐゴシック"/>
                        </a:rPr>
                        <a:t>）経常費用</a:t>
                      </a:r>
                    </a:p>
                  </a:txBody>
                  <a:tcPr marL="5028" marR="5028" marT="5029" marB="0" anchor="b">
                    <a:lnL>
                      <a:noFill/>
                    </a:lnL>
                    <a:lnR>
                      <a:noFill/>
                    </a:lnR>
                    <a:lnT w="25400" cap="flat" cmpd="dbl" algn="ctr">
                      <a:solidFill>
                        <a:srgbClr val="000000"/>
                      </a:solidFill>
                      <a:prstDash val="solid"/>
                      <a:round/>
                      <a:headEnd type="none" w="med" len="med"/>
                      <a:tailEnd type="none" w="med" len="med"/>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w="25400" cap="flat" cmpd="dbl" algn="ctr">
                      <a:solidFill>
                        <a:srgbClr val="000000"/>
                      </a:solidFill>
                      <a:prstDash val="solid"/>
                      <a:round/>
                      <a:headEnd type="none" w="med" len="med"/>
                      <a:tailEnd type="none" w="med" len="med"/>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w="25400" cap="flat" cmpd="dbl"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gridSpan="4">
                  <a:txBody>
                    <a:bodyPr/>
                    <a:lstStyle/>
                    <a:p>
                      <a:pPr algn="l" fontAlgn="b"/>
                      <a:r>
                        <a:rPr lang="en-US" altLang="zh-TW" sz="600" b="0" i="0" u="none" strike="noStrike">
                          <a:effectLst/>
                          <a:latin typeface="ＭＳ Ｐゴシック"/>
                        </a:rPr>
                        <a:t>Ⅰ</a:t>
                      </a:r>
                      <a:r>
                        <a:rPr lang="zh-TW" altLang="en-US" sz="600" b="0" i="0" u="none" strike="noStrike">
                          <a:effectLst/>
                          <a:latin typeface="ＭＳ Ｐゴシック"/>
                        </a:rPr>
                        <a:t>一般正味財産増減</a:t>
                      </a: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gridSpan="3">
                  <a:txBody>
                    <a:bodyPr/>
                    <a:lstStyle/>
                    <a:p>
                      <a:pPr algn="l" fontAlgn="b"/>
                      <a:r>
                        <a:rPr lang="ja-JP" altLang="en-US" sz="600" b="0" i="0" u="none" strike="noStrike">
                          <a:effectLst/>
                          <a:latin typeface="ＭＳ Ｐゴシック"/>
                        </a:rPr>
                        <a:t>事業費</a:t>
                      </a:r>
                    </a:p>
                  </a:txBody>
                  <a:tcPr marL="5028" marR="5028" marT="5029"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dirty="0">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gridSpan="2">
                  <a:txBody>
                    <a:bodyPr/>
                    <a:lstStyle/>
                    <a:p>
                      <a:pPr algn="l" fontAlgn="b"/>
                      <a:r>
                        <a:rPr lang="ja-JP" altLang="en-US" sz="600" b="0" i="0" u="none" strike="noStrike">
                          <a:effectLst/>
                          <a:latin typeface="ＭＳ Ｐゴシック"/>
                        </a:rPr>
                        <a:t>　加工と熱処理による</a:t>
                      </a:r>
                    </a:p>
                  </a:txBody>
                  <a:tcPr marL="5028" marR="5028" marT="50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3">
                  <a:txBody>
                    <a:bodyPr/>
                    <a:lstStyle/>
                    <a:p>
                      <a:pPr algn="l" fontAlgn="b"/>
                      <a:r>
                        <a:rPr lang="ja-JP" altLang="en-US" sz="600" b="0" i="0" u="none" strike="noStrike">
                          <a:effectLst/>
                          <a:latin typeface="ＭＳ Ｐゴシック"/>
                        </a:rPr>
                        <a:t>１．経常増減の部</a:t>
                      </a: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2">
                  <a:txBody>
                    <a:bodyPr/>
                    <a:lstStyle/>
                    <a:p>
                      <a:pPr algn="l" fontAlgn="b"/>
                      <a:r>
                        <a:rPr lang="ja-JP" altLang="en-US" sz="600" b="0" i="0" u="none" strike="noStrike">
                          <a:effectLst/>
                          <a:latin typeface="ＭＳ Ｐゴシック"/>
                        </a:rPr>
                        <a:t>会議費</a:t>
                      </a:r>
                    </a:p>
                  </a:txBody>
                  <a:tcPr marL="5028" marR="5028" marT="5029"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80,000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80,000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gridSpan="2">
                  <a:txBody>
                    <a:bodyPr/>
                    <a:lstStyle/>
                    <a:p>
                      <a:pPr algn="l" fontAlgn="b"/>
                      <a:r>
                        <a:rPr lang="ja-JP" altLang="en-US" sz="600" b="0" i="0" u="none" strike="noStrike">
                          <a:effectLst/>
                          <a:latin typeface="ＭＳ Ｐゴシック"/>
                        </a:rPr>
                        <a:t>　優先方位制御研究部会</a:t>
                      </a:r>
                    </a:p>
                  </a:txBody>
                  <a:tcPr marL="5028" marR="5028" marT="50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3">
                  <a:txBody>
                    <a:bodyPr/>
                    <a:lstStyle/>
                    <a:p>
                      <a:pPr algn="l" fontAlgn="b"/>
                      <a:r>
                        <a:rPr lang="ja-JP" altLang="en-US" sz="600" b="0" i="0" u="none" strike="noStrike">
                          <a:effectLst/>
                          <a:latin typeface="ＭＳ Ｐゴシック"/>
                        </a:rPr>
                        <a:t>（１）経常収益</a:t>
                      </a: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2">
                  <a:txBody>
                    <a:bodyPr/>
                    <a:lstStyle/>
                    <a:p>
                      <a:pPr algn="l" fontAlgn="b"/>
                      <a:r>
                        <a:rPr lang="ja-JP" altLang="en-US" sz="600" b="0" i="0" u="none" strike="noStrike">
                          <a:effectLst/>
                          <a:latin typeface="ＭＳ Ｐゴシック"/>
                        </a:rPr>
                        <a:t>旅費交通費</a:t>
                      </a:r>
                    </a:p>
                  </a:txBody>
                  <a:tcPr marL="5028" marR="5028" marT="5029"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500,000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500,000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gridSpan="2">
                  <a:txBody>
                    <a:bodyPr/>
                    <a:lstStyle/>
                    <a:p>
                      <a:pPr algn="l" fontAlgn="b"/>
                      <a:r>
                        <a:rPr lang="zh-TW" altLang="en-US" sz="600" b="0" i="0" u="none" strike="noStrike">
                          <a:effectLst/>
                          <a:latin typeface="ＭＳ Ｐゴシック"/>
                        </a:rPr>
                        <a:t>　　　（</a:t>
                      </a:r>
                      <a:r>
                        <a:rPr lang="en-US" altLang="zh-TW" sz="600" b="0" i="0" u="none" strike="noStrike">
                          <a:effectLst/>
                          <a:latin typeface="ＭＳ Ｐゴシック"/>
                        </a:rPr>
                        <a:t>24</a:t>
                      </a:r>
                      <a:r>
                        <a:rPr lang="zh-TW" altLang="en-US" sz="600" b="0" i="0" u="none" strike="noStrike">
                          <a:effectLst/>
                          <a:latin typeface="ＭＳ Ｐゴシック"/>
                        </a:rPr>
                        <a:t>年度新規事業）</a:t>
                      </a:r>
                    </a:p>
                  </a:txBody>
                  <a:tcPr marL="5028" marR="5028" marT="5029"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2">
                  <a:txBody>
                    <a:bodyPr/>
                    <a:lstStyle/>
                    <a:p>
                      <a:pPr algn="l" fontAlgn="b"/>
                      <a:r>
                        <a:rPr lang="ja-JP" altLang="en-US" sz="600" b="0" i="0" u="none" strike="noStrike">
                          <a:effectLst/>
                          <a:latin typeface="ＭＳ Ｐゴシック"/>
                        </a:rPr>
                        <a:t>会費収入</a:t>
                      </a:r>
                    </a:p>
                  </a:txBody>
                  <a:tcPr marL="5028" marR="5028" marT="502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b"/>
                      <a:r>
                        <a:rPr lang="en-US" altLang="ja-JP" sz="600" b="0" i="0" u="none" strike="noStrike">
                          <a:effectLst/>
                          <a:latin typeface="ＭＳ Ｐゴシック"/>
                        </a:rPr>
                        <a:t>800,000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b"/>
                      <a:r>
                        <a:rPr lang="en-US" altLang="ja-JP" sz="600" b="0" i="0" u="none" strike="noStrike">
                          <a:effectLst/>
                          <a:latin typeface="ＭＳ Ｐゴシック"/>
                        </a:rPr>
                        <a:t>800,000</a:t>
                      </a:r>
                    </a:p>
                  </a:txBody>
                  <a:tcPr marL="5028" marR="5028" marT="502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dot"/>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2">
                  <a:txBody>
                    <a:bodyPr/>
                    <a:lstStyle/>
                    <a:p>
                      <a:pPr algn="l" fontAlgn="b"/>
                      <a:r>
                        <a:rPr lang="ja-JP" altLang="en-US" sz="600" b="0" i="0" u="none" strike="noStrike">
                          <a:effectLst/>
                          <a:latin typeface="ＭＳ Ｐゴシック"/>
                        </a:rPr>
                        <a:t>通信費</a:t>
                      </a:r>
                    </a:p>
                  </a:txBody>
                  <a:tcPr marL="5028" marR="5028" marT="5029"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10,000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10,000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zh-CN" altLang="en-US" sz="600" b="0" i="0" u="none" strike="noStrike">
                          <a:effectLst/>
                          <a:latin typeface="ＭＳ Ｐゴシック"/>
                        </a:rPr>
                        <a:t>研究部会会費収入</a:t>
                      </a:r>
                    </a:p>
                  </a:txBody>
                  <a:tcPr marL="5028" marR="5028" marT="502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r" fontAlgn="b"/>
                      <a:r>
                        <a:rPr lang="en-US" altLang="ja-JP" sz="600" b="0" i="0" u="none" strike="noStrike">
                          <a:effectLst/>
                          <a:latin typeface="ＭＳ Ｐゴシック"/>
                        </a:rPr>
                        <a:t>800,000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r" fontAlgn="b"/>
                      <a:r>
                        <a:rPr lang="en-US" altLang="ja-JP" sz="600" b="0" i="0" u="none" strike="noStrike">
                          <a:effectLst/>
                          <a:latin typeface="ＭＳ Ｐゴシック"/>
                        </a:rPr>
                        <a:t>800,000</a:t>
                      </a:r>
                    </a:p>
                  </a:txBody>
                  <a:tcPr marL="5028" marR="5028" marT="502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2">
                  <a:txBody>
                    <a:bodyPr/>
                    <a:lstStyle/>
                    <a:p>
                      <a:pPr algn="l" fontAlgn="b"/>
                      <a:r>
                        <a:rPr lang="ja-JP" altLang="en-US" sz="600" b="0" i="0" u="none" strike="noStrike">
                          <a:effectLst/>
                          <a:latin typeface="ＭＳ Ｐゴシック"/>
                        </a:rPr>
                        <a:t>運送費</a:t>
                      </a:r>
                    </a:p>
                  </a:txBody>
                  <a:tcPr marL="5028" marR="5028" marT="5029"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2">
                  <a:txBody>
                    <a:bodyPr/>
                    <a:lstStyle/>
                    <a:p>
                      <a:pPr algn="l" fontAlgn="b"/>
                      <a:r>
                        <a:rPr lang="ja-JP" altLang="en-US" sz="600" b="0" i="0" u="none" strike="noStrike">
                          <a:effectLst/>
                          <a:latin typeface="ＭＳ Ｐゴシック"/>
                        </a:rPr>
                        <a:t>消耗品費</a:t>
                      </a:r>
                    </a:p>
                  </a:txBody>
                  <a:tcPr marL="5028" marR="5028" marT="5029"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2">
                  <a:txBody>
                    <a:bodyPr/>
                    <a:lstStyle/>
                    <a:p>
                      <a:pPr algn="l" fontAlgn="b"/>
                      <a:r>
                        <a:rPr lang="ja-JP" altLang="en-US" sz="600" b="0" i="0" u="none" strike="noStrike">
                          <a:effectLst/>
                          <a:latin typeface="ＭＳ Ｐゴシック"/>
                        </a:rPr>
                        <a:t>印刷製本費</a:t>
                      </a:r>
                    </a:p>
                  </a:txBody>
                  <a:tcPr marL="5028" marR="5028" marT="5029"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2">
                  <a:txBody>
                    <a:bodyPr/>
                    <a:lstStyle/>
                    <a:p>
                      <a:pPr algn="l" fontAlgn="b"/>
                      <a:r>
                        <a:rPr lang="ja-JP" altLang="en-US" sz="600" b="0" i="0" u="none" strike="noStrike">
                          <a:effectLst/>
                          <a:latin typeface="ＭＳ Ｐゴシック"/>
                        </a:rPr>
                        <a:t>原稿料</a:t>
                      </a:r>
                    </a:p>
                  </a:txBody>
                  <a:tcPr marL="5028" marR="5028" marT="5029"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2">
                  <a:txBody>
                    <a:bodyPr/>
                    <a:lstStyle/>
                    <a:p>
                      <a:pPr algn="l" fontAlgn="b"/>
                      <a:r>
                        <a:rPr lang="ja-JP" altLang="en-US" sz="600" b="0" i="0" u="none" strike="noStrike">
                          <a:effectLst/>
                          <a:latin typeface="ＭＳ Ｐゴシック"/>
                        </a:rPr>
                        <a:t>講演料</a:t>
                      </a:r>
                    </a:p>
                  </a:txBody>
                  <a:tcPr marL="5028" marR="5028" marT="5029"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2">
                  <a:txBody>
                    <a:bodyPr/>
                    <a:lstStyle/>
                    <a:p>
                      <a:pPr algn="l" fontAlgn="b"/>
                      <a:r>
                        <a:rPr lang="ja-JP" altLang="en-US" sz="600" b="0" i="0" u="none" strike="noStrike">
                          <a:effectLst/>
                          <a:latin typeface="ＭＳ Ｐゴシック"/>
                        </a:rPr>
                        <a:t>研究事業費</a:t>
                      </a:r>
                    </a:p>
                  </a:txBody>
                  <a:tcPr marL="5028" marR="5028" marT="5029"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250,000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250,000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2">
                  <a:txBody>
                    <a:bodyPr/>
                    <a:lstStyle/>
                    <a:p>
                      <a:pPr algn="l" fontAlgn="b"/>
                      <a:r>
                        <a:rPr lang="ja-JP" altLang="en-US" sz="600" b="0" i="0" u="none" strike="noStrike">
                          <a:effectLst/>
                          <a:latin typeface="ＭＳ Ｐゴシック"/>
                        </a:rPr>
                        <a:t>借室料</a:t>
                      </a:r>
                    </a:p>
                  </a:txBody>
                  <a:tcPr marL="5028" marR="5028" marT="5029"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2">
                  <a:txBody>
                    <a:bodyPr/>
                    <a:lstStyle/>
                    <a:p>
                      <a:pPr algn="l" fontAlgn="b"/>
                      <a:r>
                        <a:rPr lang="ja-JP" altLang="en-US" sz="600" b="0" i="0" u="none" strike="noStrike">
                          <a:effectLst/>
                          <a:latin typeface="ＭＳ Ｐゴシック"/>
                        </a:rPr>
                        <a:t>雑費</a:t>
                      </a:r>
                    </a:p>
                  </a:txBody>
                  <a:tcPr marL="5028" marR="5028" marT="5029" marB="0" anchor="b">
                    <a:lnL>
                      <a:noFill/>
                    </a:lnL>
                    <a:lnR>
                      <a:noFill/>
                    </a:lnR>
                    <a:lnT>
                      <a:noFill/>
                    </a:lnT>
                    <a:lnB>
                      <a:noFill/>
                    </a:lnB>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10,000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10,000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2">
                  <a:txBody>
                    <a:bodyPr/>
                    <a:lstStyle/>
                    <a:p>
                      <a:pPr algn="l" fontAlgn="b"/>
                      <a:r>
                        <a:rPr lang="zh-TW" altLang="en-US" sz="600" b="0" i="0" u="none" strike="noStrike">
                          <a:effectLst/>
                          <a:latin typeface="ＭＳ Ｐゴシック"/>
                        </a:rPr>
                        <a:t>経常費用　計</a:t>
                      </a:r>
                    </a:p>
                  </a:txBody>
                  <a:tcPr marL="5028" marR="5028" marT="5029"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l" fontAlgn="b"/>
                      <a:r>
                        <a:rPr lang="ja-JP" altLang="en-US" sz="600" b="0" i="0" u="none" strike="noStrike">
                          <a:effectLst/>
                          <a:latin typeface="ＭＳ Ｐゴシック"/>
                        </a:rPr>
                        <a:t>　</a:t>
                      </a:r>
                    </a:p>
                  </a:txBody>
                  <a:tcPr marL="5028" marR="5028" marT="502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altLang="ja-JP" sz="600" b="0" i="0" u="none" strike="noStrike">
                          <a:effectLst/>
                          <a:latin typeface="ＭＳ Ｐゴシック"/>
                        </a:rPr>
                        <a:t>850,000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altLang="ja-JP" sz="600" b="0" i="0" u="none" strike="noStrike">
                          <a:effectLst/>
                          <a:latin typeface="ＭＳ Ｐゴシック"/>
                        </a:rPr>
                        <a:t>850,000</a:t>
                      </a:r>
                    </a:p>
                  </a:txBody>
                  <a:tcPr marL="5028" marR="5028" marT="502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83484">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4">
                  <a:txBody>
                    <a:bodyPr/>
                    <a:lstStyle/>
                    <a:p>
                      <a:pPr algn="l" fontAlgn="b"/>
                      <a:r>
                        <a:rPr lang="zh-TW" altLang="en-US" sz="600" b="0" i="0" u="none" strike="noStrike">
                          <a:effectLst/>
                          <a:latin typeface="ＭＳ Ｐゴシック"/>
                        </a:rPr>
                        <a:t>評価損益調整前当期経常増減額</a:t>
                      </a: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fontAlgn="b"/>
                      <a:r>
                        <a:rPr lang="en-US" altLang="ja-JP" sz="600" b="0" i="0" u="none" strike="noStrike">
                          <a:effectLst/>
                          <a:latin typeface="ＭＳ Ｐゴシック"/>
                        </a:rPr>
                        <a:t>-50,000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b"/>
                      <a:r>
                        <a:rPr lang="en-US" altLang="ja-JP" sz="600" b="0" i="0" u="none" strike="noStrike">
                          <a:effectLst/>
                          <a:latin typeface="ＭＳ Ｐゴシック"/>
                        </a:rPr>
                        <a:t>-50,000</a:t>
                      </a:r>
                    </a:p>
                  </a:txBody>
                  <a:tcPr marL="5028" marR="5028" marT="502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3">
                  <a:txBody>
                    <a:bodyPr/>
                    <a:lstStyle/>
                    <a:p>
                      <a:pPr algn="l" fontAlgn="b"/>
                      <a:r>
                        <a:rPr lang="zh-TW" altLang="en-US" sz="600" b="0" i="0" u="none" strike="noStrike">
                          <a:effectLst/>
                          <a:latin typeface="ＭＳ Ｐゴシック"/>
                        </a:rPr>
                        <a:t>評価損益等計</a:t>
                      </a:r>
                    </a:p>
                  </a:txBody>
                  <a:tcPr marL="5028" marR="5028" marT="5029"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3">
                  <a:txBody>
                    <a:bodyPr/>
                    <a:lstStyle/>
                    <a:p>
                      <a:pPr algn="l" fontAlgn="b"/>
                      <a:r>
                        <a:rPr lang="zh-TW" altLang="en-US" sz="600" b="0" i="0" u="none" strike="noStrike">
                          <a:effectLst/>
                          <a:latin typeface="ＭＳ Ｐゴシック"/>
                        </a:rPr>
                        <a:t>当期経常増減額</a:t>
                      </a:r>
                    </a:p>
                  </a:txBody>
                  <a:tcPr marL="5028" marR="5028" marT="5029"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-50,000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-50,000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gridSpan="4">
                  <a:txBody>
                    <a:bodyPr/>
                    <a:lstStyle/>
                    <a:p>
                      <a:pPr algn="l" fontAlgn="b"/>
                      <a:r>
                        <a:rPr lang="en-US" altLang="ja-JP" sz="600" b="0" i="0" u="none" strike="noStrike">
                          <a:effectLst/>
                          <a:latin typeface="ＭＳ Ｐゴシック"/>
                        </a:rPr>
                        <a:t>2</a:t>
                      </a:r>
                      <a:r>
                        <a:rPr lang="ja-JP" altLang="en-US" sz="600" b="0" i="0" u="none" strike="noStrike">
                          <a:effectLst/>
                          <a:latin typeface="ＭＳ Ｐゴシック"/>
                        </a:rPr>
                        <a:t>．経常外増減の部</a:t>
                      </a:r>
                    </a:p>
                  </a:txBody>
                  <a:tcPr marL="5028" marR="5028" marT="5029"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2">
                  <a:txBody>
                    <a:bodyPr/>
                    <a:lstStyle/>
                    <a:p>
                      <a:pPr algn="l" fontAlgn="b"/>
                      <a:r>
                        <a:rPr lang="zh-TW" altLang="en-US" sz="600" b="0" i="0" u="none" strike="noStrike">
                          <a:effectLst/>
                          <a:latin typeface="ＭＳ Ｐゴシック"/>
                        </a:rPr>
                        <a:t>経常収益　計</a:t>
                      </a:r>
                    </a:p>
                  </a:txBody>
                  <a:tcPr marL="5028" marR="5028" marT="5029"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b"/>
                      <a:r>
                        <a:rPr lang="en-US" altLang="ja-JP" sz="600" b="0" i="0" u="none" strike="noStrike">
                          <a:effectLst/>
                          <a:latin typeface="ＭＳ Ｐゴシック"/>
                        </a:rPr>
                        <a:t>800,000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altLang="ja-JP" sz="600" b="0" i="0" u="none" strike="noStrike">
                          <a:effectLst/>
                          <a:latin typeface="ＭＳ Ｐゴシック"/>
                        </a:rPr>
                        <a:t>800,000</a:t>
                      </a:r>
                    </a:p>
                  </a:txBody>
                  <a:tcPr marL="5028" marR="5028" marT="5029"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3">
                  <a:txBody>
                    <a:bodyPr/>
                    <a:lstStyle/>
                    <a:p>
                      <a:pPr algn="l" fontAlgn="b"/>
                      <a:r>
                        <a:rPr lang="zh-TW" altLang="en-US" sz="600" b="0" i="0" u="none" strike="noStrike">
                          <a:effectLst/>
                          <a:latin typeface="ＭＳ Ｐゴシック"/>
                        </a:rPr>
                        <a:t>当期経常外増減額</a:t>
                      </a:r>
                    </a:p>
                  </a:txBody>
                  <a:tcPr marL="5028" marR="5028" marT="5029"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3">
                  <a:txBody>
                    <a:bodyPr/>
                    <a:lstStyle/>
                    <a:p>
                      <a:pPr algn="l" fontAlgn="b"/>
                      <a:r>
                        <a:rPr lang="zh-TW" altLang="en-US" sz="600" b="0" i="0" u="none" strike="noStrike">
                          <a:effectLst/>
                          <a:latin typeface="ＭＳ Ｐゴシック"/>
                        </a:rPr>
                        <a:t>事業間振替額</a:t>
                      </a:r>
                    </a:p>
                  </a:txBody>
                  <a:tcPr marL="5028" marR="5028" marT="5029"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200,000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200,000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4">
                  <a:txBody>
                    <a:bodyPr/>
                    <a:lstStyle/>
                    <a:p>
                      <a:pPr algn="l" fontAlgn="b"/>
                      <a:r>
                        <a:rPr lang="zh-TW" altLang="en-US" sz="600" b="0" i="0" u="none" strike="noStrike">
                          <a:effectLst/>
                          <a:latin typeface="ＭＳ Ｐゴシック"/>
                        </a:rPr>
                        <a:t>当期一般正味財産増減額</a:t>
                      </a: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algn="r" fontAlgn="b"/>
                      <a:r>
                        <a:rPr lang="en-US" altLang="ja-JP" sz="600" b="0" i="0" u="none" strike="noStrike">
                          <a:effectLst/>
                          <a:latin typeface="ＭＳ Ｐゴシック"/>
                        </a:rPr>
                        <a:t>150,000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150,000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83484">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3">
                  <a:txBody>
                    <a:bodyPr/>
                    <a:lstStyle/>
                    <a:p>
                      <a:pPr algn="l" fontAlgn="b"/>
                      <a:r>
                        <a:rPr lang="ja-JP" altLang="en-US" sz="600" b="0" i="0" u="none" strike="noStrike">
                          <a:effectLst/>
                          <a:latin typeface="ＭＳ Ｐゴシック"/>
                        </a:rPr>
                        <a:t>一般正味財産期首残高</a:t>
                      </a:r>
                    </a:p>
                  </a:txBody>
                  <a:tcPr marL="5028" marR="5028" marT="5029"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83484">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dirty="0">
                        <a:effectLst/>
                        <a:latin typeface="ＭＳ Ｐゴシック"/>
                      </a:endParaRP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w="25400" cap="flat" cmpd="dbl" algn="ctr">
                      <a:solidFill>
                        <a:srgbClr val="000000"/>
                      </a:solidFill>
                      <a:prstDash val="solid"/>
                      <a:round/>
                      <a:headEnd type="none" w="med" len="med"/>
                      <a:tailEnd type="none" w="med" len="med"/>
                    </a:lnL>
                    <a:lnR>
                      <a:noFill/>
                    </a:lnR>
                    <a:lnT>
                      <a:noFill/>
                    </a:lnT>
                    <a:lnB>
                      <a:noFill/>
                    </a:lnB>
                  </a:tcPr>
                </a:tc>
                <a:tc>
                  <a:txBody>
                    <a:bodyPr/>
                    <a:lstStyle/>
                    <a:p>
                      <a:pPr algn="l" fontAlgn="b"/>
                      <a:endParaRPr lang="ja-JP" altLang="en-US" sz="600" b="0" i="0" u="none" strike="noStrike">
                        <a:effectLst/>
                        <a:latin typeface="ＭＳ Ｐゴシック"/>
                      </a:endParaRPr>
                    </a:p>
                  </a:txBody>
                  <a:tcPr marL="5028" marR="5028" marT="5029" marB="0" anchor="b">
                    <a:lnL>
                      <a:noFill/>
                    </a:lnL>
                    <a:lnR>
                      <a:noFill/>
                    </a:lnR>
                    <a:lnT>
                      <a:noFill/>
                    </a:lnT>
                    <a:lnB>
                      <a:noFill/>
                    </a:lnB>
                  </a:tcPr>
                </a:tc>
                <a:tc gridSpan="3">
                  <a:txBody>
                    <a:bodyPr/>
                    <a:lstStyle/>
                    <a:p>
                      <a:pPr algn="l" fontAlgn="b"/>
                      <a:r>
                        <a:rPr lang="ja-JP" altLang="en-US" sz="600" b="0" i="0" u="none" strike="noStrike">
                          <a:effectLst/>
                          <a:latin typeface="ＭＳ Ｐゴシック"/>
                        </a:rPr>
                        <a:t>一般正味財産期末残高</a:t>
                      </a:r>
                    </a:p>
                  </a:txBody>
                  <a:tcPr marL="5028" marR="5028" marT="5029" marB="0" anchor="b">
                    <a:lnL>
                      <a:noFill/>
                    </a:lnL>
                    <a:lnR>
                      <a:noFill/>
                    </a:lnR>
                    <a:lnT>
                      <a:noFill/>
                    </a:lnT>
                    <a:lnB>
                      <a:noFill/>
                    </a:lnB>
                  </a:tcPr>
                </a:tc>
                <a:tc hMerge="1">
                  <a:txBody>
                    <a:bodyPr/>
                    <a:lstStyle/>
                    <a:p>
                      <a:endParaRPr kumimoji="1" lang="ja-JP" altLang="en-US"/>
                    </a:p>
                  </a:txBody>
                  <a:tcPr/>
                </a:tc>
                <a:tc hMerge="1">
                  <a:txBody>
                    <a:bodyPr/>
                    <a:lstStyle/>
                    <a:p>
                      <a:endParaRPr kumimoji="1" lang="ja-JP" altLang="en-US"/>
                    </a:p>
                  </a:txBody>
                  <a:tcPr/>
                </a:tc>
                <a:tc>
                  <a:txBody>
                    <a:bodyPr/>
                    <a:lstStyle/>
                    <a:p>
                      <a:pPr algn="l" fontAlgn="b"/>
                      <a:endParaRPr lang="ja-JP" altLang="en-US" sz="600" b="0" i="0" u="none" strike="noStrike">
                        <a:effectLst/>
                        <a:latin typeface="ＭＳ Ｐゴシック"/>
                      </a:endParaRPr>
                    </a:p>
                  </a:txBody>
                  <a:tcPr marL="5028" marR="5028" marT="5029"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150,000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0</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b"/>
                      <a:r>
                        <a:rPr lang="en-US" altLang="ja-JP" sz="600" b="0" i="0" u="none" strike="noStrike">
                          <a:effectLst/>
                          <a:latin typeface="ＭＳ Ｐゴシック"/>
                        </a:rPr>
                        <a:t>150,000</a:t>
                      </a:r>
                    </a:p>
                  </a:txBody>
                  <a:tcPr marL="5028" marR="5028" marT="5029"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a:noFill/>
                    </a:lnB>
                  </a:tcPr>
                </a:tc>
              </a:tr>
              <a:tr h="101342">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dirty="0">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w="25400" cap="flat" cmpd="dbl"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w="25400" cap="flat" cmpd="dbl"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a:effectLst/>
                          <a:latin typeface="ＭＳ Ｐゴシック"/>
                        </a:rPr>
                        <a:t>　</a:t>
                      </a:r>
                    </a:p>
                  </a:txBody>
                  <a:tcPr marL="5028" marR="5028" marT="5029" marB="0" anchor="b">
                    <a:lnL w="635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ja-JP" altLang="en-US" sz="600" b="0" i="0" u="none" strike="noStrike" dirty="0">
                          <a:effectLst/>
                          <a:latin typeface="ＭＳ Ｐゴシック"/>
                        </a:rPr>
                        <a:t>　</a:t>
                      </a:r>
                    </a:p>
                  </a:txBody>
                  <a:tcPr marL="5028" marR="5028" marT="5029"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3603" name="Text Box 1947"/>
          <p:cNvSpPr txBox="1">
            <a:spLocks noChangeArrowheads="1"/>
          </p:cNvSpPr>
          <p:nvPr/>
        </p:nvSpPr>
        <p:spPr bwMode="auto">
          <a:xfrm>
            <a:off x="112713" y="5795963"/>
            <a:ext cx="1636712"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eaLnBrk="0" hangingPunct="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eaLnBrk="0" hangingPunct="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eaLnBrk="0" hangingPunct="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FontTx/>
              <a:buNone/>
            </a:pPr>
            <a:r>
              <a:rPr lang="ja-JP" altLang="en-US" sz="1000"/>
              <a:t>（予算）</a:t>
            </a:r>
            <a:endParaRPr lang="en-US" altLang="ja-JP" sz="1000">
              <a:solidFill>
                <a:srgbClr val="FF0000"/>
              </a:solidFill>
              <a:latin typeface="ＭＳ Ｐゴシック" panose="020B0600070205080204" pitchFamily="50" charset="-128"/>
            </a:endParaRPr>
          </a:p>
          <a:p>
            <a:pPr eaLnBrk="1" hangingPunct="1">
              <a:spcBef>
                <a:spcPct val="0"/>
              </a:spcBef>
              <a:buFontTx/>
              <a:buNone/>
            </a:pPr>
            <a:endParaRPr lang="ja-JP" altLang="en-US" sz="100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286</TotalTime>
  <Words>365</Words>
  <Application>Microsoft Office PowerPoint</Application>
  <PresentationFormat>画面に合わせる (4:3)</PresentationFormat>
  <Paragraphs>291</Paragraphs>
  <Slides>2</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3</vt:i4>
      </vt:variant>
      <vt:variant>
        <vt:lpstr>スライド タイトル</vt:lpstr>
      </vt:variant>
      <vt:variant>
        <vt:i4>2</vt:i4>
      </vt:variant>
    </vt:vector>
  </HeadingPairs>
  <TitlesOfParts>
    <vt:vector size="11" baseType="lpstr">
      <vt:lpstr>Arial</vt:lpstr>
      <vt:lpstr>ＭＳ Ｐゴシック</vt:lpstr>
      <vt:lpstr>Calibri</vt:lpstr>
      <vt:lpstr>Times New Roman</vt:lpstr>
      <vt:lpstr>ＭＳ Ｐ明朝</vt:lpstr>
      <vt:lpstr>標準デザイン</vt:lpstr>
      <vt:lpstr>Microsoft Excel ワークシート</vt:lpstr>
      <vt:lpstr>Microsoft Excel 97-2003 Worksheet</vt:lpstr>
      <vt:lpstr>Microsoft Excel 97-2003 ワークシート</vt:lpstr>
      <vt:lpstr>PowerPoint プレゼンテーション</vt:lpstr>
      <vt:lpstr>PowerPoint プレゼンテーション</vt:lpstr>
    </vt:vector>
  </TitlesOfParts>
  <Company>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吉田英雄</dc:creator>
  <cp:lastModifiedBy>Keikin15_P</cp:lastModifiedBy>
  <cp:revision>13</cp:revision>
  <dcterms:created xsi:type="dcterms:W3CDTF">2011-08-08T02:51:10Z</dcterms:created>
  <dcterms:modified xsi:type="dcterms:W3CDTF">2017-12-10T06:44:21Z</dcterms:modified>
</cp:coreProperties>
</file>